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Directors’ Club </a:t>
            </a:r>
            <a:br>
              <a:rPr lang="en-GB" dirty="0" smtClean="0"/>
            </a:br>
            <a:r>
              <a:rPr lang="en-GB" dirty="0" smtClean="0"/>
              <a:t>Promotion of Active Employment Policy Measures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sz="3100" b="0" dirty="0" smtClean="0"/>
              <a:t>Belgrade, </a:t>
            </a:r>
            <a:r>
              <a:rPr lang="hu-HU" sz="3100" b="0" dirty="0" smtClean="0"/>
              <a:t>25/09/2016</a:t>
            </a:r>
            <a:r>
              <a:rPr lang="en-GB" sz="3100" b="0" dirty="0" smtClean="0"/>
              <a:t> </a:t>
            </a:r>
            <a:endParaRPr lang="en-GB" b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52587" y="4343400"/>
            <a:ext cx="6400800" cy="838200"/>
          </a:xfrm>
        </p:spPr>
        <p:txBody>
          <a:bodyPr/>
          <a:lstStyle/>
          <a:p>
            <a:r>
              <a:rPr lang="hu-HU" dirty="0" smtClean="0"/>
              <a:t>Hungary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29101"/>
            <a:ext cx="1777941" cy="162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32" y="2209800"/>
            <a:ext cx="1905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" y="6172200"/>
            <a:ext cx="22383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trends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Hungary is the world’s seventh most popular investment destination, according to the latest report for 2017 by IBM Global Location </a:t>
            </a:r>
            <a:r>
              <a:rPr lang="en-US" dirty="0" smtClean="0"/>
              <a:t>Trends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en-US" dirty="0" smtClean="0"/>
              <a:t>Q2 </a:t>
            </a:r>
            <a:r>
              <a:rPr lang="en-US" dirty="0"/>
              <a:t>2018, Hungary’s GDP grew by 4.8 percent </a:t>
            </a:r>
            <a:r>
              <a:rPr lang="en-US" dirty="0" smtClean="0"/>
              <a:t>year-on-year</a:t>
            </a:r>
            <a:r>
              <a:rPr lang="hu-HU" dirty="0" smtClean="0"/>
              <a:t> (</a:t>
            </a:r>
            <a:r>
              <a:rPr lang="hu-HU" dirty="0" err="1" smtClean="0"/>
              <a:t>MoF</a:t>
            </a:r>
            <a:r>
              <a:rPr lang="hu-HU" dirty="0" smtClean="0"/>
              <a:t>)</a:t>
            </a:r>
          </a:p>
          <a:p>
            <a:r>
              <a:rPr lang="en-US" dirty="0"/>
              <a:t>In June 2018, average gross earnings amounted to HUF 329,600, 11.2% higher than a year </a:t>
            </a:r>
            <a:r>
              <a:rPr lang="en-US" dirty="0" smtClean="0"/>
              <a:t>earlier</a:t>
            </a:r>
            <a:r>
              <a:rPr lang="hu-HU" dirty="0" smtClean="0"/>
              <a:t> (HSCO)</a:t>
            </a:r>
          </a:p>
          <a:p>
            <a:r>
              <a:rPr lang="en-US" dirty="0"/>
              <a:t>April–June 2018, the average number of unemployed people was 165 </a:t>
            </a:r>
            <a:r>
              <a:rPr lang="en-US" dirty="0" smtClean="0"/>
              <a:t>thousand</a:t>
            </a:r>
            <a:r>
              <a:rPr lang="hu-HU" dirty="0" smtClean="0"/>
              <a:t>, 3,6% (HSCO)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06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0770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945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Structure of the education system</a:t>
            </a:r>
            <a:endParaRPr lang="hu-H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066800"/>
            <a:ext cx="6987008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hu-HU" dirty="0" smtClean="0"/>
              <a:t>VET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200" y="1066800"/>
            <a:ext cx="8077200" cy="52578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1st Is part of the </a:t>
            </a:r>
            <a:r>
              <a:rPr lang="en-GB" b="1" dirty="0" smtClean="0"/>
              <a:t>school system </a:t>
            </a:r>
            <a:r>
              <a:rPr lang="en-GB" dirty="0" smtClean="0"/>
              <a:t>(schooling is compulsory till the age of 16) </a:t>
            </a:r>
          </a:p>
          <a:p>
            <a:pPr lvl="1"/>
            <a:r>
              <a:rPr lang="en-GB" dirty="0" smtClean="0"/>
              <a:t>Two different types: vocational trade school and vocational grammar school </a:t>
            </a:r>
          </a:p>
          <a:p>
            <a:pPr lvl="1"/>
            <a:r>
              <a:rPr lang="en-GB" dirty="0" smtClean="0"/>
              <a:t>Since May 2018, responsibility for more than 300 Vocational Education and Training (VET) schools that train around 200,000 students has been gradually transferred to the </a:t>
            </a:r>
            <a:r>
              <a:rPr lang="en-GB" b="1" dirty="0" smtClean="0"/>
              <a:t>Ministry for Innovation and Technology</a:t>
            </a:r>
            <a:r>
              <a:rPr lang="en-GB" dirty="0" smtClean="0"/>
              <a:t>, </a:t>
            </a:r>
          </a:p>
          <a:p>
            <a:r>
              <a:rPr lang="en-GB" dirty="0" smtClean="0"/>
              <a:t>2nd there is a new </a:t>
            </a:r>
            <a:r>
              <a:rPr lang="en-GB" b="1" dirty="0" smtClean="0"/>
              <a:t>Adult Education Act </a:t>
            </a:r>
            <a:r>
              <a:rPr lang="en-GB" dirty="0" smtClean="0"/>
              <a:t>(2013)</a:t>
            </a:r>
          </a:p>
          <a:p>
            <a:r>
              <a:rPr lang="en-GB" dirty="0" smtClean="0"/>
              <a:t>3rd there are </a:t>
            </a:r>
            <a:r>
              <a:rPr lang="en-GB" b="1" dirty="0" smtClean="0"/>
              <a:t>CPD set by law for certain professional groups </a:t>
            </a:r>
            <a:r>
              <a:rPr lang="en-GB" dirty="0" smtClean="0"/>
              <a:t>(teachers, civil servant, doctors, social workers etc.)</a:t>
            </a:r>
          </a:p>
          <a:p>
            <a:r>
              <a:rPr lang="en-GB" dirty="0" smtClean="0"/>
              <a:t>4th as part of the </a:t>
            </a:r>
            <a:r>
              <a:rPr lang="en-GB" dirty="0" err="1" smtClean="0"/>
              <a:t>HiED</a:t>
            </a:r>
            <a:r>
              <a:rPr lang="en-GB" dirty="0" smtClean="0"/>
              <a:t> (2011) </a:t>
            </a:r>
          </a:p>
          <a:p>
            <a:r>
              <a:rPr lang="en-GB" dirty="0" smtClean="0"/>
              <a:t>5th the PES remains under the control of the </a:t>
            </a:r>
            <a:r>
              <a:rPr lang="en-GB" dirty="0" err="1" smtClean="0"/>
              <a:t>MoFinance</a:t>
            </a:r>
            <a:r>
              <a:rPr lang="en-GB" dirty="0" smtClean="0"/>
              <a:t>, territorial units supervised by the PM’ Office,   </a:t>
            </a:r>
          </a:p>
          <a:p>
            <a:r>
              <a:rPr lang="en-GB" dirty="0" smtClean="0"/>
              <a:t>ALMP: described by the </a:t>
            </a:r>
            <a:r>
              <a:rPr lang="en-GB" b="1" dirty="0" smtClean="0"/>
              <a:t>Employment Act </a:t>
            </a:r>
            <a:r>
              <a:rPr lang="en-GB" dirty="0" smtClean="0"/>
              <a:t>(1991, 1996)</a:t>
            </a:r>
          </a:p>
          <a:p>
            <a:pPr lvl="1"/>
            <a:r>
              <a:rPr lang="en-GB" dirty="0" smtClean="0"/>
              <a:t>Programmes are delivered by the PES </a:t>
            </a:r>
          </a:p>
          <a:p>
            <a:pPr lvl="1"/>
            <a:r>
              <a:rPr lang="en-GB" dirty="0" smtClean="0"/>
              <a:t>OP based programmes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236"/>
            <a:ext cx="8229600" cy="856673"/>
          </a:xfrm>
        </p:spPr>
        <p:txBody>
          <a:bodyPr/>
          <a:lstStyle/>
          <a:p>
            <a:r>
              <a:rPr lang="en-GB" dirty="0" smtClean="0"/>
              <a:t>VET under the PES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57039"/>
            <a:ext cx="8158018" cy="4525963"/>
          </a:xfrm>
        </p:spPr>
        <p:txBody>
          <a:bodyPr/>
          <a:lstStyle/>
          <a:p>
            <a:r>
              <a:rPr lang="en-GB" dirty="0" smtClean="0"/>
              <a:t>Training for employed (preventive)</a:t>
            </a:r>
          </a:p>
          <a:p>
            <a:r>
              <a:rPr lang="en-GB" dirty="0" smtClean="0"/>
              <a:t>Training for unemployed /registered job-seekers </a:t>
            </a:r>
            <a:endParaRPr lang="hu-HU" dirty="0" smtClean="0"/>
          </a:p>
          <a:p>
            <a:r>
              <a:rPr lang="en-GB" dirty="0" smtClean="0"/>
              <a:t>No PES own infrastructure</a:t>
            </a:r>
            <a:endParaRPr lang="hu-HU" dirty="0" smtClean="0"/>
          </a:p>
          <a:p>
            <a:pPr lvl="1"/>
            <a:r>
              <a:rPr lang="en-GB" dirty="0" smtClean="0"/>
              <a:t>Private providers or </a:t>
            </a:r>
          </a:p>
          <a:p>
            <a:pPr lvl="1"/>
            <a:r>
              <a:rPr lang="en-GB" dirty="0" smtClean="0"/>
              <a:t>State VET Centres (44) </a:t>
            </a:r>
            <a:endParaRPr lang="hu-HU" dirty="0" smtClean="0"/>
          </a:p>
          <a:p>
            <a:r>
              <a:rPr lang="en-GB" dirty="0" smtClean="0"/>
              <a:t>Dual trainings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5029200" cy="3023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9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Responsibilities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219200"/>
            <a:ext cx="76962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MoIT</a:t>
            </a:r>
            <a:endParaRPr lang="en-GB" dirty="0" smtClean="0"/>
          </a:p>
          <a:p>
            <a:pPr lvl="1"/>
            <a:r>
              <a:rPr lang="en-GB" dirty="0" smtClean="0"/>
              <a:t>New Skills Councils </a:t>
            </a:r>
          </a:p>
          <a:p>
            <a:pPr lvl="1"/>
            <a:r>
              <a:rPr lang="en-GB" dirty="0" smtClean="0"/>
              <a:t>Runs the State VET Centres (44) </a:t>
            </a:r>
          </a:p>
          <a:p>
            <a:pPr lvl="1"/>
            <a:r>
              <a:rPr lang="en-GB" dirty="0" smtClean="0"/>
              <a:t>Responsible for the NQR </a:t>
            </a:r>
          </a:p>
          <a:p>
            <a:r>
              <a:rPr lang="en-GB" dirty="0" err="1" smtClean="0"/>
              <a:t>MoF</a:t>
            </a:r>
            <a:endParaRPr lang="en-GB" dirty="0" smtClean="0"/>
          </a:p>
          <a:p>
            <a:pPr lvl="1"/>
            <a:r>
              <a:rPr lang="en-GB" dirty="0" smtClean="0"/>
              <a:t>Hosts the National Competitiveness Council</a:t>
            </a:r>
          </a:p>
          <a:p>
            <a:pPr lvl="1"/>
            <a:r>
              <a:rPr lang="en-GB" dirty="0" smtClean="0"/>
              <a:t>Supervise the National Employment Fund and employment related OP planner </a:t>
            </a:r>
          </a:p>
          <a:p>
            <a:pPr lvl="1"/>
            <a:r>
              <a:rPr lang="en-GB" dirty="0" smtClean="0"/>
              <a:t>Runs a pilot of the PES (McKinsey) </a:t>
            </a:r>
          </a:p>
          <a:p>
            <a:r>
              <a:rPr lang="en-GB" dirty="0" smtClean="0"/>
              <a:t>PM’ Office </a:t>
            </a:r>
          </a:p>
          <a:p>
            <a:pPr lvl="1"/>
            <a:r>
              <a:rPr lang="en-GB" dirty="0" smtClean="0"/>
              <a:t>Responsible for the territorial administration, incl. PES</a:t>
            </a:r>
          </a:p>
          <a:p>
            <a:pPr lvl="1"/>
            <a:r>
              <a:rPr lang="en-GB" dirty="0" smtClean="0"/>
              <a:t>as  a Contracting body for ESF etc. </a:t>
            </a:r>
          </a:p>
          <a:p>
            <a:r>
              <a:rPr lang="en-GB" dirty="0" err="1" smtClean="0"/>
              <a:t>MofHR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Responsible for the school system and </a:t>
            </a:r>
            <a:r>
              <a:rPr lang="en-GB" dirty="0" err="1" smtClean="0"/>
              <a:t>HiED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Plans and supervises social inclusion and youth polices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2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39762"/>
          </a:xfrm>
        </p:spPr>
        <p:txBody>
          <a:bodyPr>
            <a:normAutofit/>
          </a:bodyPr>
          <a:lstStyle/>
          <a:p>
            <a:r>
              <a:rPr lang="en-GB" dirty="0" smtClean="0"/>
              <a:t>Reform plans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Digital Education Strategy (2016) </a:t>
            </a:r>
          </a:p>
          <a:p>
            <a:r>
              <a:rPr lang="en-GB" sz="2400" dirty="0" smtClean="0"/>
              <a:t>Digital Labour Market Plan (2017) </a:t>
            </a:r>
          </a:p>
          <a:p>
            <a:r>
              <a:rPr lang="en-GB" sz="2400" dirty="0" smtClean="0"/>
              <a:t>New role for Skills Councils in order to redesign the NQR </a:t>
            </a:r>
          </a:p>
          <a:p>
            <a:r>
              <a:rPr lang="hu-HU" sz="2400" dirty="0" err="1" smtClean="0"/>
              <a:t>McKinsey</a:t>
            </a:r>
            <a:r>
              <a:rPr lang="hu-HU" sz="2400" dirty="0" smtClean="0"/>
              <a:t> pilot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PES, </a:t>
            </a:r>
            <a:r>
              <a:rPr lang="hu-HU" sz="2400" dirty="0" err="1" smtClean="0"/>
              <a:t>MoF</a:t>
            </a:r>
            <a:r>
              <a:rPr lang="hu-HU" sz="2400" dirty="0" smtClean="0"/>
              <a:t> (2018) </a:t>
            </a:r>
            <a:endParaRPr lang="en-GB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81693"/>
            <a:ext cx="60769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5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285</Words>
  <Application>Microsoft Office PowerPoint</Application>
  <PresentationFormat>Diavetítés a képernyőre (4:3 oldalarány)</PresentationFormat>
  <Paragraphs>47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Fényűző</vt:lpstr>
      <vt:lpstr>Directors’ Club  Promotion of Active Employment Policy Measures Belgrade, 25/09/2016 </vt:lpstr>
      <vt:lpstr>Current trends </vt:lpstr>
      <vt:lpstr>Employment </vt:lpstr>
      <vt:lpstr>Structure of the education system</vt:lpstr>
      <vt:lpstr>VET </vt:lpstr>
      <vt:lpstr>VET under the PES </vt:lpstr>
      <vt:lpstr>Responsibilities </vt:lpstr>
      <vt:lpstr>Reform plans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Directors’ Club  Promotion of Active Employment Policy Measures </dc:title>
  <dc:creator>Borbély-Pecze Tibor Bors Dr.</dc:creator>
  <cp:lastModifiedBy>Borbély-Pecze Tibor Bors Dr.</cp:lastModifiedBy>
  <cp:revision>26</cp:revision>
  <dcterms:created xsi:type="dcterms:W3CDTF">2006-08-16T00:00:00Z</dcterms:created>
  <dcterms:modified xsi:type="dcterms:W3CDTF">2018-09-10T13:22:44Z</dcterms:modified>
</cp:coreProperties>
</file>