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32" r:id="rId2"/>
    <p:sldId id="333" r:id="rId3"/>
    <p:sldId id="330" r:id="rId4"/>
    <p:sldId id="331" r:id="rId5"/>
    <p:sldId id="334" r:id="rId6"/>
    <p:sldId id="335" r:id="rId7"/>
    <p:sldId id="336" r:id="rId8"/>
    <p:sldId id="327" r:id="rId9"/>
    <p:sldId id="328" r:id="rId10"/>
    <p:sldId id="313" r:id="rId11"/>
  </p:sldIdLst>
  <p:sldSz cx="9144000" cy="6858000" type="screen4x3"/>
  <p:notesSz cx="6858000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4513" autoAdjust="0"/>
  </p:normalViewPr>
  <p:slideViewPr>
    <p:cSldViewPr>
      <p:cViewPr varScale="1">
        <p:scale>
          <a:sx n="98" d="100"/>
          <a:sy n="98" d="100"/>
        </p:scale>
        <p:origin x="197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Sheet1!$B$5</c:f>
              <c:strCache>
                <c:ptCount val="1"/>
                <c:pt idx="0">
                  <c:v>Total unemployed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1724643645943797E-2"/>
                  <c:y val="-2.68756967283365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292640677666613E-2"/>
                  <c:y val="-2.09033196775950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008642161805157E-2"/>
                  <c:y val="-2.09033196775950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Sheet1!$C$4:$E$4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Sheet1!$C$5:$E$5</c:f>
              <c:numCache>
                <c:formatCode>#,##0</c:formatCode>
                <c:ptCount val="3"/>
                <c:pt idx="0">
                  <c:v>213340</c:v>
                </c:pt>
                <c:pt idx="1">
                  <c:v>171351</c:v>
                </c:pt>
                <c:pt idx="2">
                  <c:v>134111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Sheet1!$B$6</c:f>
              <c:strCache>
                <c:ptCount val="1"/>
                <c:pt idx="0">
                  <c:v>LTU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6576639193527979E-2"/>
                  <c:y val="-2.68756967283366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6096158777969137E-2"/>
                  <c:y val="-2.09033196775950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6096158777969137E-2"/>
                  <c:y val="-3.58342623044487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Sheet1!$C$4:$E$4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Sheet1!$C$6:$E$6</c:f>
              <c:numCache>
                <c:formatCode>#,##0</c:formatCode>
                <c:ptCount val="3"/>
                <c:pt idx="0">
                  <c:v>113036</c:v>
                </c:pt>
                <c:pt idx="1">
                  <c:v>86355</c:v>
                </c:pt>
                <c:pt idx="2">
                  <c:v>62021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Sheet1!$B$7</c:f>
              <c:strCache>
                <c:ptCount val="1"/>
                <c:pt idx="0">
                  <c:v>Youth (15-29)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6096158777969164E-2"/>
                  <c:y val="-3.88204508298194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6096158777969137E-2"/>
                  <c:y val="-2.98618852537073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6096158777969137E-2"/>
                  <c:y val="-2.68756967283366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Sheet1!$C$4:$E$4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Sheet1!$C$7:$E$7</c:f>
              <c:numCache>
                <c:formatCode>#,##0</c:formatCode>
                <c:ptCount val="3"/>
                <c:pt idx="0">
                  <c:v>57725</c:v>
                </c:pt>
                <c:pt idx="1">
                  <c:v>42824</c:v>
                </c:pt>
                <c:pt idx="2">
                  <c:v>32883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0656232"/>
        <c:axId val="240656624"/>
      </c:lineChart>
      <c:catAx>
        <c:axId val="240656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40656624"/>
        <c:crosses val="autoZero"/>
        <c:auto val="1"/>
        <c:lblAlgn val="ctr"/>
        <c:lblOffset val="100"/>
        <c:noMultiLvlLbl val="0"/>
      </c:catAx>
      <c:valAx>
        <c:axId val="240656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40656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Sheet1!$B$34</c:f>
              <c:strCache>
                <c:ptCount val="1"/>
                <c:pt idx="0">
                  <c:v>Registered unemployment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Sheet1!$C$33:$E$33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Sheet1!$C$34:$E$34</c:f>
              <c:numCache>
                <c:formatCode>_-* #,##0\ _k_n_-;\-* #,##0\ _k_n_-;_-* "-"??\ _k_n_-;_-@_-</c:formatCode>
                <c:ptCount val="3"/>
                <c:pt idx="0">
                  <c:v>249488.625</c:v>
                </c:pt>
                <c:pt idx="1">
                  <c:v>200356.375</c:v>
                </c:pt>
                <c:pt idx="2">
                  <c:v>159302.75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0657408"/>
        <c:axId val="243451608"/>
      </c:barChart>
      <c:lineChart>
        <c:grouping val="standard"/>
        <c:varyColors val="0"/>
        <c:ser>
          <c:idx val="1"/>
          <c:order val="1"/>
          <c:tx>
            <c:strRef>
              <c:f>Sheet1!$B$35</c:f>
              <c:strCache>
                <c:ptCount val="1"/>
                <c:pt idx="0">
                  <c:v>Labour force demand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Sheet1!$C$33:$E$33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Sheet1!$C$35:$E$35</c:f>
              <c:numCache>
                <c:formatCode>_-* #,##0\ _k_n_-;\-* #,##0\ _k_n_-;_-* "-"??\ _k_n_-;_-@_-</c:formatCode>
                <c:ptCount val="3"/>
                <c:pt idx="0">
                  <c:v>164700</c:v>
                </c:pt>
                <c:pt idx="1">
                  <c:v>176313</c:v>
                </c:pt>
                <c:pt idx="2">
                  <c:v>181430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3452392"/>
        <c:axId val="243452000"/>
      </c:lineChart>
      <c:catAx>
        <c:axId val="240657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43451608"/>
        <c:crosses val="autoZero"/>
        <c:auto val="1"/>
        <c:lblAlgn val="ctr"/>
        <c:lblOffset val="100"/>
        <c:noMultiLvlLbl val="0"/>
      </c:catAx>
      <c:valAx>
        <c:axId val="243451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_k_n_-;\-* #,##0\ _k_n_-;_-* &quot;-&quot;??\ _k_n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40657408"/>
        <c:crosses val="autoZero"/>
        <c:crossBetween val="between"/>
      </c:valAx>
      <c:valAx>
        <c:axId val="243452000"/>
        <c:scaling>
          <c:orientation val="minMax"/>
        </c:scaling>
        <c:delete val="0"/>
        <c:axPos val="r"/>
        <c:numFmt formatCode="_-* #,##0\ _k_n_-;\-* #,##0\ _k_n_-;_-* &quot;-&quot;??\ _k_n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43452392"/>
        <c:crosses val="max"/>
        <c:crossBetween val="between"/>
      </c:valAx>
      <c:catAx>
        <c:axId val="2434523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434520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41AFB-B4A0-4032-A838-6E8F168F9EAA}" type="datetimeFigureOut">
              <a:rPr lang="hr-HR" smtClean="0"/>
              <a:t>14.9.2018.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F955E-8445-43D7-88E3-CEAFFC0EA9D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56369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D1A51-F844-406B-AC97-74B417C6A59F}" type="datetimeFigureOut">
              <a:rPr lang="hr-HR" smtClean="0"/>
              <a:pPr/>
              <a:t>14.9.2018.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B3256-84C0-409B-BBF1-D4C6236C69B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77590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B3256-84C0-409B-BBF1-D4C6236C69B1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36219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B3256-84C0-409B-BBF1-D4C6236C69B1}" type="slidenum">
              <a:rPr lang="hr-HR" smtClean="0">
                <a:solidFill>
                  <a:prstClr val="black"/>
                </a:solidFill>
              </a:rPr>
              <a:pPr/>
              <a:t>2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78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B3256-84C0-409B-BBF1-D4C6236C69B1}" type="slidenum">
              <a:rPr lang="hr-HR" smtClean="0"/>
              <a:pPr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33309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B3256-84C0-409B-BBF1-D4C6236C69B1}" type="slidenum">
              <a:rPr lang="hr-HR" smtClean="0"/>
              <a:pPr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04826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-26988" y="0"/>
            <a:ext cx="9170988" cy="647700"/>
            <a:chOff x="-16" y="-2"/>
            <a:chExt cx="5777" cy="408"/>
          </a:xfrm>
        </p:grpSpPr>
        <p:grpSp>
          <p:nvGrpSpPr>
            <p:cNvPr id="5" name="Group 45"/>
            <p:cNvGrpSpPr>
              <a:grpSpLocks/>
            </p:cNvGrpSpPr>
            <p:nvPr/>
          </p:nvGrpSpPr>
          <p:grpSpPr bwMode="auto">
            <a:xfrm>
              <a:off x="-16" y="0"/>
              <a:ext cx="5777" cy="406"/>
              <a:chOff x="1417" y="9585"/>
              <a:chExt cx="8769" cy="1055"/>
            </a:xfrm>
          </p:grpSpPr>
          <p:grpSp>
            <p:nvGrpSpPr>
              <p:cNvPr id="7" name="Group 47"/>
              <p:cNvGrpSpPr>
                <a:grpSpLocks/>
              </p:cNvGrpSpPr>
              <p:nvPr/>
            </p:nvGrpSpPr>
            <p:grpSpPr bwMode="auto">
              <a:xfrm>
                <a:off x="1447" y="9585"/>
                <a:ext cx="8739" cy="1055"/>
                <a:chOff x="1428" y="5045"/>
                <a:chExt cx="8739" cy="1055"/>
              </a:xfrm>
            </p:grpSpPr>
            <p:sp>
              <p:nvSpPr>
                <p:cNvPr id="10" name="Rectangle 7"/>
                <p:cNvSpPr>
                  <a:spLocks noChangeArrowheads="1"/>
                </p:cNvSpPr>
                <p:nvPr/>
              </p:nvSpPr>
              <p:spPr bwMode="auto">
                <a:xfrm>
                  <a:off x="1428" y="5045"/>
                  <a:ext cx="8734" cy="340"/>
                </a:xfrm>
                <a:prstGeom prst="rect">
                  <a:avLst/>
                </a:prstGeom>
                <a:solidFill>
                  <a:srgbClr val="7C7F87"/>
                </a:solidFill>
                <a:ln w="9525">
                  <a:solidFill>
                    <a:srgbClr val="7C7F87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75000"/>
                    <a:buFont typeface="Wingdings" pitchFamily="2" charset="2"/>
                    <a:buChar char="n"/>
                  </a:pPr>
                  <a:endParaRPr lang="sr-Latn-CS" sz="2800" dirty="0">
                    <a:solidFill>
                      <a:srgbClr val="7C7F87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1" name="Rectangle 8"/>
                <p:cNvSpPr>
                  <a:spLocks noChangeArrowheads="1"/>
                </p:cNvSpPr>
                <p:nvPr/>
              </p:nvSpPr>
              <p:spPr bwMode="auto">
                <a:xfrm>
                  <a:off x="1431" y="5406"/>
                  <a:ext cx="8736" cy="340"/>
                </a:xfrm>
                <a:prstGeom prst="rect">
                  <a:avLst/>
                </a:prstGeom>
                <a:solidFill>
                  <a:srgbClr val="D1000E"/>
                </a:solidFill>
                <a:ln w="9525">
                  <a:solidFill>
                    <a:srgbClr val="D1000E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75000"/>
                    <a:buFont typeface="Wingdings" pitchFamily="2" charset="2"/>
                    <a:buChar char="n"/>
                  </a:pPr>
                  <a:endParaRPr lang="sr-Latn-CS" sz="2800" dirty="0">
                    <a:solidFill>
                      <a:srgbClr val="7C7F87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2" name="Rectangle 9"/>
                <p:cNvSpPr>
                  <a:spLocks noChangeArrowheads="1"/>
                </p:cNvSpPr>
                <p:nvPr/>
              </p:nvSpPr>
              <p:spPr bwMode="auto">
                <a:xfrm>
                  <a:off x="1428" y="5760"/>
                  <a:ext cx="8734" cy="340"/>
                </a:xfrm>
                <a:prstGeom prst="rect">
                  <a:avLst/>
                </a:prstGeom>
                <a:solidFill>
                  <a:srgbClr val="BCBCBC"/>
                </a:solidFill>
                <a:ln w="9525">
                  <a:solidFill>
                    <a:srgbClr val="BCBCB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75000"/>
                    <a:buFont typeface="Wingdings" pitchFamily="2" charset="2"/>
                    <a:buChar char="n"/>
                  </a:pPr>
                  <a:endParaRPr lang="sr-Latn-CS" sz="2800" dirty="0">
                    <a:solidFill>
                      <a:srgbClr val="7C7F87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8" name="Line 10"/>
              <p:cNvSpPr>
                <a:spLocks noChangeShapeType="1"/>
              </p:cNvSpPr>
              <p:nvPr/>
            </p:nvSpPr>
            <p:spPr bwMode="auto">
              <a:xfrm>
                <a:off x="1417" y="9941"/>
                <a:ext cx="8758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2800" dirty="0">
                  <a:solidFill>
                    <a:srgbClr val="7C7F87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9" name="Line 11"/>
              <p:cNvSpPr>
                <a:spLocks noChangeShapeType="1"/>
              </p:cNvSpPr>
              <p:nvPr/>
            </p:nvSpPr>
            <p:spPr bwMode="auto">
              <a:xfrm>
                <a:off x="1425" y="10284"/>
                <a:ext cx="8760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2800" dirty="0">
                  <a:solidFill>
                    <a:srgbClr val="7C7F87"/>
                  </a:solidFill>
                  <a:latin typeface="Arial" charset="0"/>
                  <a:cs typeface="Arial" charset="0"/>
                </a:endParaRPr>
              </a:p>
            </p:txBody>
          </p:sp>
        </p:grpSp>
        <p:pic>
          <p:nvPicPr>
            <p:cNvPr id="6" name="Picture 1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1" y="-2"/>
              <a:ext cx="5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TextBox 12"/>
          <p:cNvSpPr txBox="1"/>
          <p:nvPr/>
        </p:nvSpPr>
        <p:spPr>
          <a:xfrm>
            <a:off x="1285875" y="142875"/>
            <a:ext cx="65722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75000"/>
              <a:buFont typeface="Wingdings" pitchFamily="2" charset="2"/>
              <a:buNone/>
              <a:defRPr/>
            </a:pPr>
            <a:r>
              <a:rPr lang="hr-HR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Hrvatski zavod za zapošljavanje</a:t>
            </a:r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  <a:prstGeom prst="rect">
            <a:avLst/>
          </a:prstGeom>
        </p:spPr>
        <p:txBody>
          <a:bodyPr anchor="b"/>
          <a:lstStyle>
            <a:lvl1pPr>
              <a:defRPr lang="hr-HR" sz="6000" b="1" dirty="0" smtClean="0">
                <a:solidFill>
                  <a:srgbClr val="D1000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14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8A0260B-9F73-4129-A32C-71D297BA106E}" type="datetime1">
              <a:rPr lang="hr-HR" smtClean="0">
                <a:solidFill>
                  <a:srgbClr val="000000"/>
                </a:solidFill>
              </a:rPr>
              <a:t>14.9.2018.</a:t>
            </a:fld>
            <a:endParaRPr lang="hr-HR" dirty="0">
              <a:solidFill>
                <a:srgbClr val="000000"/>
              </a:solidFill>
            </a:endParaRPr>
          </a:p>
        </p:txBody>
      </p:sp>
      <p:sp>
        <p:nvSpPr>
          <p:cNvPr id="15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hr-HR" dirty="0">
              <a:solidFill>
                <a:srgbClr val="000000"/>
              </a:solidFill>
            </a:endParaRPr>
          </a:p>
        </p:txBody>
      </p:sp>
      <p:sp>
        <p:nvSpPr>
          <p:cNvPr id="16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74E662D-F3D4-43FB-B671-17E0621D4DE2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856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00240"/>
            <a:ext cx="7543800" cy="4095760"/>
          </a:xfrm>
        </p:spPr>
        <p:txBody>
          <a:bodyPr/>
          <a:lstStyle>
            <a:lvl1pPr marL="342900" indent="-342900">
              <a:buClr>
                <a:srgbClr val="A50021"/>
              </a:buClr>
              <a:buSzPct val="80000"/>
              <a:buFontTx/>
              <a:buBlip>
                <a:blip r:embed="rId2"/>
              </a:buBlip>
              <a:defRPr sz="2800" baseline="0">
                <a:latin typeface="Arial" pitchFamily="34" charset="0"/>
                <a:cs typeface="Arial" pitchFamily="34" charset="0"/>
              </a:defRPr>
            </a:lvl1pPr>
            <a:lvl2pPr>
              <a:buSzPct val="60000"/>
              <a:buFontTx/>
              <a:buBlip>
                <a:blip r:embed="rId2"/>
              </a:buBlip>
              <a:defRPr sz="2400">
                <a:latin typeface="Arial" pitchFamily="34" charset="0"/>
                <a:cs typeface="Arial" pitchFamily="34" charset="0"/>
              </a:defRPr>
            </a:lvl2pPr>
            <a:lvl3pPr>
              <a:buFontTx/>
              <a:buBlip>
                <a:blip r:embed="rId2"/>
              </a:buBlip>
              <a:defRPr sz="2000" baseline="0">
                <a:latin typeface="Arial" pitchFamily="34" charset="0"/>
                <a:cs typeface="Arial" pitchFamily="34" charset="0"/>
              </a:defRPr>
            </a:lvl3pPr>
            <a:lvl4pPr>
              <a:buFontTx/>
              <a:buBlip>
                <a:blip r:embed="rId2"/>
              </a:buBlip>
              <a:defRPr sz="1800" baseline="0">
                <a:latin typeface="Arial" pitchFamily="34" charset="0"/>
                <a:cs typeface="Arial" pitchFamily="34" charset="0"/>
              </a:defRPr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1071538" y="785794"/>
            <a:ext cx="7543800" cy="857256"/>
          </a:xfrm>
        </p:spPr>
        <p:txBody>
          <a:bodyPr anchor="ctr"/>
          <a:lstStyle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50021"/>
              </a:buClr>
              <a:buSzPct val="80000"/>
              <a:buFont typeface="Arial" pitchFamily="34" charset="0"/>
              <a:buNone/>
              <a:defRPr lang="hr-HR" sz="2800" b="0" dirty="0" smtClean="0">
                <a:solidFill>
                  <a:srgbClr val="D1000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  <a:lvl2pPr>
              <a:buSzPct val="60000"/>
              <a:buFontTx/>
              <a:buBlip>
                <a:blip r:embed="rId2"/>
              </a:buBlip>
              <a:defRPr sz="2400"/>
            </a:lvl2pPr>
            <a:lvl3pPr>
              <a:buFontTx/>
              <a:buBlip>
                <a:blip r:embed="rId2"/>
              </a:buBlip>
              <a:defRPr sz="2000" baseline="0"/>
            </a:lvl3pPr>
            <a:lvl4pPr>
              <a:buFontTx/>
              <a:buBlip>
                <a:blip r:embed="rId2"/>
              </a:buBlip>
              <a:defRPr sz="1800" baseline="0"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38E08-3BBB-4E29-B2F0-EE8DF021D041}" type="datetime1">
              <a:rPr lang="hr-HR" smtClean="0">
                <a:solidFill>
                  <a:srgbClr val="000000"/>
                </a:solidFill>
              </a:rPr>
              <a:t>14.9.2018.</a:t>
            </a:fld>
            <a:endParaRPr lang="hr-HR" dirty="0">
              <a:solidFill>
                <a:srgbClr val="000000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>
              <a:solidFill>
                <a:srgbClr val="000000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1AB05-B952-4AB1-8AA6-C3E1F2D6EE5B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18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66800" y="2000240"/>
            <a:ext cx="7543800" cy="4095760"/>
          </a:xfrm>
        </p:spPr>
        <p:txBody>
          <a:bodyPr/>
          <a:lstStyle>
            <a:lvl1pPr marL="342900" indent="-342900">
              <a:buClr>
                <a:srgbClr val="A50021"/>
              </a:buClr>
              <a:buSzPct val="80000"/>
              <a:buFontTx/>
              <a:buBlip>
                <a:blip r:embed="rId2"/>
              </a:buBlip>
              <a:defRPr sz="2800" baseline="0">
                <a:latin typeface="Arial" pitchFamily="34" charset="0"/>
                <a:cs typeface="Arial" pitchFamily="34" charset="0"/>
              </a:defRPr>
            </a:lvl1pPr>
            <a:lvl2pPr>
              <a:buClr>
                <a:srgbClr val="FF0000"/>
              </a:buClr>
              <a:buFontTx/>
              <a:buBlip>
                <a:blip r:embed="rId2"/>
              </a:buBlip>
              <a:defRPr sz="2400">
                <a:latin typeface="Arial" pitchFamily="34" charset="0"/>
                <a:cs typeface="Arial" pitchFamily="34" charset="0"/>
              </a:defRPr>
            </a:lvl2pPr>
            <a:lvl3pPr>
              <a:buClr>
                <a:srgbClr val="FF0000"/>
              </a:buClr>
              <a:buFontTx/>
              <a:buBlip>
                <a:blip r:embed="rId2"/>
              </a:buBlip>
              <a:defRPr lang="en-US" sz="200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3pPr>
            <a:lvl4pPr>
              <a:buClr>
                <a:srgbClr val="FF0000"/>
              </a:buClr>
              <a:buFontTx/>
              <a:buBlip>
                <a:blip r:embed="rId2"/>
              </a:buBlip>
              <a:defRPr sz="1800" baseline="0">
                <a:latin typeface="Arial" pitchFamily="34" charset="0"/>
                <a:cs typeface="Arial" pitchFamily="34" charset="0"/>
              </a:defRPr>
            </a:lvl4pPr>
            <a:lvl5pPr>
              <a:buClr>
                <a:srgbClr val="FF0000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1071538" y="785794"/>
            <a:ext cx="7543800" cy="857256"/>
          </a:xfrm>
        </p:spPr>
        <p:txBody>
          <a:bodyPr anchor="ctr"/>
          <a:lstStyle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50021"/>
              </a:buClr>
              <a:buSzPct val="80000"/>
              <a:buFont typeface="Arial" pitchFamily="34" charset="0"/>
              <a:buNone/>
              <a:defRPr lang="hr-HR" sz="2800" b="0" dirty="0" smtClean="0">
                <a:solidFill>
                  <a:srgbClr val="D1000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  <a:lvl2pPr>
              <a:buSzPct val="60000"/>
              <a:buFontTx/>
              <a:buBlip>
                <a:blip r:embed="rId2"/>
              </a:buBlip>
              <a:defRPr sz="2400"/>
            </a:lvl2pPr>
            <a:lvl3pPr>
              <a:buFontTx/>
              <a:buBlip>
                <a:blip r:embed="rId2"/>
              </a:buBlip>
              <a:defRPr sz="2000" baseline="0"/>
            </a:lvl3pPr>
            <a:lvl4pPr>
              <a:buFontTx/>
              <a:buBlip>
                <a:blip r:embed="rId2"/>
              </a:buBlip>
              <a:defRPr sz="1800" baseline="0"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11E06-CFE8-4FC0-A9F7-57F4F0465C62}" type="datetime1">
              <a:rPr lang="hr-HR" smtClean="0">
                <a:solidFill>
                  <a:srgbClr val="000000"/>
                </a:solidFill>
              </a:rPr>
              <a:t>14.9.2018.</a:t>
            </a:fld>
            <a:endParaRPr lang="hr-HR" dirty="0">
              <a:solidFill>
                <a:srgbClr val="000000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>
              <a:solidFill>
                <a:srgbClr val="000000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818C3-A362-4F7F-BD2E-0917BB6745E9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04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66800" y="2000240"/>
            <a:ext cx="7543800" cy="4095760"/>
          </a:xfrm>
        </p:spPr>
        <p:txBody>
          <a:bodyPr/>
          <a:lstStyle>
            <a:lvl1pPr marL="342900" indent="-342900">
              <a:buClr>
                <a:srgbClr val="A50021"/>
              </a:buClr>
              <a:buSzPct val="80000"/>
              <a:buFontTx/>
              <a:buBlip>
                <a:blip r:embed="rId2"/>
              </a:buBlip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dirty="0" smtClean="0"/>
              <a:t>Click icon to add chart</a:t>
            </a:r>
            <a:endParaRPr lang="hr-HR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1071538" y="785794"/>
            <a:ext cx="7543800" cy="857256"/>
          </a:xfrm>
        </p:spPr>
        <p:txBody>
          <a:bodyPr anchor="ctr"/>
          <a:lstStyle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50021"/>
              </a:buClr>
              <a:buSzPct val="80000"/>
              <a:buFont typeface="Arial" pitchFamily="34" charset="0"/>
              <a:buNone/>
              <a:defRPr lang="hr-HR" sz="2800" b="0" dirty="0" smtClean="0">
                <a:solidFill>
                  <a:srgbClr val="D1000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  <a:lvl2pPr>
              <a:buSzPct val="60000"/>
              <a:buFontTx/>
              <a:buBlip>
                <a:blip r:embed="rId2"/>
              </a:buBlip>
              <a:defRPr sz="2400"/>
            </a:lvl2pPr>
            <a:lvl3pPr>
              <a:buFontTx/>
              <a:buBlip>
                <a:blip r:embed="rId2"/>
              </a:buBlip>
              <a:defRPr sz="2000" baseline="0"/>
            </a:lvl3pPr>
            <a:lvl4pPr>
              <a:buFontTx/>
              <a:buBlip>
                <a:blip r:embed="rId2"/>
              </a:buBlip>
              <a:defRPr sz="1800" baseline="0"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C9783-BAE1-4016-858F-03CE4EEE23AC}" type="datetime1">
              <a:rPr lang="hr-HR" smtClean="0">
                <a:solidFill>
                  <a:srgbClr val="000000"/>
                </a:solidFill>
              </a:rPr>
              <a:t>14.9.2018.</a:t>
            </a:fld>
            <a:endParaRPr lang="hr-HR" dirty="0">
              <a:solidFill>
                <a:srgbClr val="000000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>
              <a:solidFill>
                <a:srgbClr val="000000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15252-4CEE-47C1-AC8A-43F404ABAF47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48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dirty="0" err="1" smtClean="0"/>
              <a:t>Ariel</a:t>
            </a:r>
            <a:r>
              <a:rPr lang="hr-HR" dirty="0" smtClean="0"/>
              <a:t> 28</a:t>
            </a:r>
          </a:p>
          <a:p>
            <a:pPr lvl="1"/>
            <a:r>
              <a:rPr lang="hr-HR" dirty="0" err="1" smtClean="0"/>
              <a:t>Ariel</a:t>
            </a:r>
            <a:r>
              <a:rPr lang="hr-HR" dirty="0" smtClean="0"/>
              <a:t> 24</a:t>
            </a:r>
          </a:p>
          <a:p>
            <a:pPr lvl="2"/>
            <a:r>
              <a:rPr lang="hr-HR" dirty="0" err="1" smtClean="0"/>
              <a:t>Ariel</a:t>
            </a:r>
            <a:r>
              <a:rPr lang="hr-HR" dirty="0" smtClean="0"/>
              <a:t> 20</a:t>
            </a:r>
          </a:p>
          <a:p>
            <a:pPr lvl="3"/>
            <a:r>
              <a:rPr lang="hr-HR" dirty="0" err="1" smtClean="0"/>
              <a:t>Ariel</a:t>
            </a:r>
            <a:r>
              <a:rPr lang="hr-HR" dirty="0" smtClean="0"/>
              <a:t> 18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F92E086A-3F13-455C-A0CE-D94E4F1F7C04}" type="datetime1">
              <a:rPr lang="hr-HR" smtClean="0">
                <a:solidFill>
                  <a:srgbClr val="000000"/>
                </a:solidFill>
              </a:rPr>
              <a:t>14.9.2018.</a:t>
            </a:fld>
            <a:endParaRPr lang="hr-HR" dirty="0">
              <a:solidFill>
                <a:srgbClr val="000000"/>
              </a:solidFill>
            </a:endParaRPr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hr-HR" dirty="0">
              <a:solidFill>
                <a:srgbClr val="000000"/>
              </a:solidFill>
            </a:endParaRP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0904733-F8AE-4ABA-A2DA-93676C9DE57D}" type="slidenum">
              <a:rPr lang="hr-HR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hr-HR" dirty="0">
              <a:solidFill>
                <a:srgbClr val="000000"/>
              </a:solidFill>
            </a:endParaRPr>
          </a:p>
        </p:txBody>
      </p:sp>
      <p:grpSp>
        <p:nvGrpSpPr>
          <p:cNvPr id="1030" name="Group 4"/>
          <p:cNvGrpSpPr>
            <a:grpSpLocks/>
          </p:cNvGrpSpPr>
          <p:nvPr/>
        </p:nvGrpSpPr>
        <p:grpSpPr bwMode="auto">
          <a:xfrm>
            <a:off x="-26988" y="0"/>
            <a:ext cx="9170988" cy="647700"/>
            <a:chOff x="-16" y="-2"/>
            <a:chExt cx="5777" cy="408"/>
          </a:xfrm>
        </p:grpSpPr>
        <p:grpSp>
          <p:nvGrpSpPr>
            <p:cNvPr id="1032" name="Group 5"/>
            <p:cNvGrpSpPr>
              <a:grpSpLocks/>
            </p:cNvGrpSpPr>
            <p:nvPr/>
          </p:nvGrpSpPr>
          <p:grpSpPr bwMode="auto">
            <a:xfrm>
              <a:off x="-16" y="0"/>
              <a:ext cx="5777" cy="406"/>
              <a:chOff x="1417" y="9585"/>
              <a:chExt cx="8769" cy="1055"/>
            </a:xfrm>
          </p:grpSpPr>
          <p:grpSp>
            <p:nvGrpSpPr>
              <p:cNvPr id="1034" name="Group 6"/>
              <p:cNvGrpSpPr>
                <a:grpSpLocks/>
              </p:cNvGrpSpPr>
              <p:nvPr/>
            </p:nvGrpSpPr>
            <p:grpSpPr bwMode="auto">
              <a:xfrm>
                <a:off x="1447" y="9585"/>
                <a:ext cx="8739" cy="1055"/>
                <a:chOff x="1428" y="5045"/>
                <a:chExt cx="8739" cy="1055"/>
              </a:xfrm>
            </p:grpSpPr>
            <p:sp>
              <p:nvSpPr>
                <p:cNvPr id="1037" name="Rectangle 7"/>
                <p:cNvSpPr>
                  <a:spLocks noChangeArrowheads="1"/>
                </p:cNvSpPr>
                <p:nvPr/>
              </p:nvSpPr>
              <p:spPr bwMode="auto">
                <a:xfrm>
                  <a:off x="1428" y="5045"/>
                  <a:ext cx="8734" cy="340"/>
                </a:xfrm>
                <a:prstGeom prst="rect">
                  <a:avLst/>
                </a:prstGeom>
                <a:solidFill>
                  <a:srgbClr val="7C7F87"/>
                </a:solidFill>
                <a:ln w="9525">
                  <a:solidFill>
                    <a:srgbClr val="7C7F87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75000"/>
                    <a:buFont typeface="Wingdings" pitchFamily="2" charset="2"/>
                    <a:buChar char="n"/>
                  </a:pPr>
                  <a:endParaRPr lang="sr-Latn-CS" sz="2800" dirty="0">
                    <a:solidFill>
                      <a:srgbClr val="7C7F87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38" name="Rectangle 8"/>
                <p:cNvSpPr>
                  <a:spLocks noChangeArrowheads="1"/>
                </p:cNvSpPr>
                <p:nvPr/>
              </p:nvSpPr>
              <p:spPr bwMode="auto">
                <a:xfrm>
                  <a:off x="1431" y="5406"/>
                  <a:ext cx="8736" cy="340"/>
                </a:xfrm>
                <a:prstGeom prst="rect">
                  <a:avLst/>
                </a:prstGeom>
                <a:solidFill>
                  <a:srgbClr val="D1000E"/>
                </a:solidFill>
                <a:ln w="9525">
                  <a:solidFill>
                    <a:srgbClr val="D1000E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75000"/>
                    <a:buFont typeface="Wingdings" pitchFamily="2" charset="2"/>
                    <a:buChar char="n"/>
                  </a:pPr>
                  <a:endParaRPr lang="sr-Latn-CS" sz="2800" dirty="0">
                    <a:solidFill>
                      <a:srgbClr val="7C7F87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39" name="Rectangle 9"/>
                <p:cNvSpPr>
                  <a:spLocks noChangeArrowheads="1"/>
                </p:cNvSpPr>
                <p:nvPr/>
              </p:nvSpPr>
              <p:spPr bwMode="auto">
                <a:xfrm>
                  <a:off x="1428" y="5760"/>
                  <a:ext cx="8734" cy="340"/>
                </a:xfrm>
                <a:prstGeom prst="rect">
                  <a:avLst/>
                </a:prstGeom>
                <a:solidFill>
                  <a:srgbClr val="BCBCBC"/>
                </a:solidFill>
                <a:ln w="9525">
                  <a:solidFill>
                    <a:srgbClr val="BCBCB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75000"/>
                    <a:buFont typeface="Wingdings" pitchFamily="2" charset="2"/>
                    <a:buChar char="n"/>
                  </a:pPr>
                  <a:endParaRPr lang="sr-Latn-CS" sz="2800" dirty="0">
                    <a:solidFill>
                      <a:srgbClr val="7C7F87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035" name="Line 10"/>
              <p:cNvSpPr>
                <a:spLocks noChangeShapeType="1"/>
              </p:cNvSpPr>
              <p:nvPr/>
            </p:nvSpPr>
            <p:spPr bwMode="auto">
              <a:xfrm>
                <a:off x="1417" y="9941"/>
                <a:ext cx="8758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2800" dirty="0">
                  <a:solidFill>
                    <a:srgbClr val="7C7F87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36" name="Line 11"/>
              <p:cNvSpPr>
                <a:spLocks noChangeShapeType="1"/>
              </p:cNvSpPr>
              <p:nvPr/>
            </p:nvSpPr>
            <p:spPr bwMode="auto">
              <a:xfrm>
                <a:off x="1425" y="10284"/>
                <a:ext cx="8760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r-HR" sz="2800" dirty="0">
                  <a:solidFill>
                    <a:srgbClr val="7C7F87"/>
                  </a:solidFill>
                  <a:latin typeface="Arial" charset="0"/>
                  <a:cs typeface="Arial" charset="0"/>
                </a:endParaRPr>
              </a:p>
            </p:txBody>
          </p:sp>
        </p:grpSp>
        <p:pic>
          <p:nvPicPr>
            <p:cNvPr id="1033" name="Picture 1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1" y="-2"/>
              <a:ext cx="5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TextBox 28"/>
          <p:cNvSpPr txBox="1"/>
          <p:nvPr/>
        </p:nvSpPr>
        <p:spPr>
          <a:xfrm>
            <a:off x="1285875" y="130175"/>
            <a:ext cx="6572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75000"/>
              <a:buFont typeface="Wingdings" pitchFamily="2" charset="2"/>
              <a:buNone/>
              <a:defRPr/>
            </a:pPr>
            <a:r>
              <a:rPr lang="hr-HR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Hrvatski zavod za zapošljavanje</a:t>
            </a:r>
          </a:p>
        </p:txBody>
      </p:sp>
    </p:spTree>
    <p:extLst>
      <p:ext uri="{BB962C8B-B14F-4D97-AF65-F5344CB8AC3E}">
        <p14:creationId xmlns:p14="http://schemas.microsoft.com/office/powerpoint/2010/main" val="355003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80000"/>
        <a:buBlip>
          <a:blip r:embed="rId7"/>
        </a:buBlip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Blip>
          <a:blip r:embed="rId7"/>
        </a:buBlip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4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25000"/>
        <a:buBlip>
          <a:blip r:embed="rId7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hzz@hzz.hr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gif"/><Relationship Id="rId4" Type="http://schemas.openxmlformats.org/officeDocument/2006/relationships/hyperlink" Target="http://www.hzz.h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zz.hr/" TargetMode="External"/><Relationship Id="rId4" Type="http://schemas.openxmlformats.org/officeDocument/2006/relationships/hyperlink" Target="http://www.dzs.h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323528" y="836712"/>
            <a:ext cx="8496944" cy="235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75000"/>
              <a:buFont typeface="Wingdings" pitchFamily="2" charset="2"/>
              <a:buNone/>
              <a:defRPr/>
            </a:pPr>
            <a:r>
              <a:rPr lang="hr-HR" sz="3200" b="1" dirty="0">
                <a:solidFill>
                  <a:srgbClr val="D1000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  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75000"/>
              <a:buFont typeface="Wingdings" pitchFamily="2" charset="2"/>
              <a:buNone/>
              <a:defRPr/>
            </a:pPr>
            <a:endParaRPr lang="en-US" sz="3200" b="1" dirty="0" smtClean="0">
              <a:solidFill>
                <a:srgbClr val="D1000E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75000"/>
              <a:buFont typeface="Wingdings" pitchFamily="2" charset="2"/>
              <a:buNone/>
              <a:defRPr/>
            </a:pPr>
            <a:endParaRPr lang="hr-HR" sz="3200" b="1" dirty="0">
              <a:solidFill>
                <a:srgbClr val="D1000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75000"/>
              <a:buFont typeface="Wingdings" pitchFamily="2" charset="2"/>
              <a:buNone/>
              <a:defRPr/>
            </a:pPr>
            <a:endParaRPr lang="hr-HR" sz="3200" b="1" dirty="0">
              <a:solidFill>
                <a:srgbClr val="D1000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733246"/>
            <a:ext cx="820891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r-HR" sz="3100" b="1" kern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algn="ctr"/>
            <a:endParaRPr lang="hr-HR" sz="3100" b="1" kern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5616" y="2028607"/>
            <a:ext cx="7488831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dirty="0"/>
          </a:p>
          <a:p>
            <a:pPr lvl="0" algn="ctr"/>
            <a:r>
              <a:rPr lang="en-GB" sz="2600" b="1" i="1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Promotion of Active Employment Policy Measures – Training, Vocational Training and Further Training through Various Educational Programmes</a:t>
            </a:r>
            <a:endParaRPr lang="en-GB" sz="2800" i="1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endParaRPr lang="hr-HR" dirty="0"/>
          </a:p>
          <a:p>
            <a:pPr algn="ctr"/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2123727" y="5661248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Croatian Employment Service</a:t>
            </a:r>
          </a:p>
          <a:p>
            <a:pPr algn="ctr"/>
            <a:r>
              <a:rPr lang="en-GB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Belgrade, September 2018</a:t>
            </a:r>
            <a:endParaRPr lang="en-GB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49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ZZ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980728"/>
            <a:ext cx="1594222" cy="109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2875" y="2286000"/>
            <a:ext cx="8858250" cy="2600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hr-HR" sz="1900" dirty="0">
                <a:solidFill>
                  <a:schemeClr val="tx1"/>
                </a:solidFill>
                <a:cs typeface="+mn-cs"/>
              </a:rPr>
              <a:t>HRVATSKI ZAVOD ZA ZAPOŠLJAVANJE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hr-HR" sz="1200" dirty="0">
                <a:solidFill>
                  <a:schemeClr val="tx1"/>
                </a:solidFill>
                <a:cs typeface="+mn-cs"/>
              </a:rPr>
              <a:t>Radnička cesta 1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hr-HR" sz="1200" dirty="0">
                <a:solidFill>
                  <a:schemeClr val="tx1"/>
                </a:solidFill>
                <a:cs typeface="+mn-cs"/>
              </a:rPr>
              <a:t>10000 Zagreb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hr-HR" sz="1200" dirty="0">
                <a:solidFill>
                  <a:schemeClr val="tx1"/>
                </a:solidFill>
                <a:cs typeface="+mn-cs"/>
              </a:rPr>
              <a:t>+385-1-6126-000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hr-HR" sz="1200" dirty="0">
                <a:solidFill>
                  <a:schemeClr val="tx1"/>
                </a:solidFill>
                <a:cs typeface="+mn-cs"/>
              </a:rPr>
              <a:t>+385-1-6126-038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hr-HR" sz="1400" dirty="0">
              <a:solidFill>
                <a:schemeClr val="tx1"/>
              </a:solidFill>
              <a:cs typeface="+mn-cs"/>
            </a:endParaRP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hr-HR" sz="2200" dirty="0">
                <a:solidFill>
                  <a:schemeClr val="tx1"/>
                </a:solidFill>
                <a:cs typeface="+mn-cs"/>
                <a:hlinkClick r:id="rId3"/>
              </a:rPr>
              <a:t>hzz@</a:t>
            </a:r>
            <a:r>
              <a:rPr lang="hr-HR" sz="2200" dirty="0" err="1">
                <a:solidFill>
                  <a:schemeClr val="tx1"/>
                </a:solidFill>
                <a:cs typeface="+mn-cs"/>
                <a:hlinkClick r:id="rId3"/>
              </a:rPr>
              <a:t>hzz.hr</a:t>
            </a:r>
            <a:r>
              <a:rPr lang="hr-HR" sz="2200" dirty="0">
                <a:solidFill>
                  <a:schemeClr val="tx1"/>
                </a:solidFill>
                <a:cs typeface="+mn-cs"/>
              </a:rPr>
              <a:t>  </a:t>
            </a:r>
            <a:r>
              <a:rPr lang="hr-HR" sz="2200" baseline="-25000" dirty="0">
                <a:solidFill>
                  <a:schemeClr val="tx1"/>
                </a:solidFill>
                <a:cs typeface="+mn-cs"/>
              </a:rPr>
              <a:t>***</a:t>
            </a:r>
            <a:r>
              <a:rPr lang="hr-HR" sz="2200" dirty="0">
                <a:solidFill>
                  <a:schemeClr val="tx1"/>
                </a:solidFill>
                <a:cs typeface="+mn-cs"/>
              </a:rPr>
              <a:t>  </a:t>
            </a:r>
            <a:r>
              <a:rPr lang="hr-HR" sz="2200" dirty="0">
                <a:cs typeface="+mn-cs"/>
                <a:hlinkClick r:id="rId4"/>
              </a:rPr>
              <a:t>www.hzz.hr</a:t>
            </a:r>
            <a:r>
              <a:rPr lang="hr-HR" sz="2200" dirty="0"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hr-HR" dirty="0">
              <a:solidFill>
                <a:schemeClr val="tx1"/>
              </a:solidFill>
              <a:cs typeface="+mn-cs"/>
            </a:endParaRP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THANK YOU FOR YOUR ATTENTION!</a:t>
            </a:r>
            <a:endParaRPr lang="hr-HR" dirty="0">
              <a:solidFill>
                <a:schemeClr val="tx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6" name="Rectangle 10"/>
          <p:cNvSpPr>
            <a:spLocks noGrp="1" noChangeAspect="1" noChangeArrowheads="1"/>
          </p:cNvSpPr>
          <p:nvPr isPhoto="1"/>
        </p:nvSpPr>
        <p:spPr bwMode="auto">
          <a:xfrm>
            <a:off x="0" y="5143513"/>
            <a:ext cx="9142417" cy="1714488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 b="-15444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hr-HR">
              <a:latin typeface="Bookman Old Style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629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179512" y="628059"/>
            <a:ext cx="7543800" cy="712709"/>
          </a:xfrm>
        </p:spPr>
        <p:txBody>
          <a:bodyPr/>
          <a:lstStyle/>
          <a:p>
            <a:r>
              <a:rPr lang="hr-HR" sz="2600" b="1" dirty="0" err="1" smtClean="0">
                <a:solidFill>
                  <a:srgbClr val="C00000"/>
                </a:solidFill>
              </a:rPr>
              <a:t>Statistical</a:t>
            </a:r>
            <a:r>
              <a:rPr lang="hr-HR" sz="2600" b="1" dirty="0" smtClean="0">
                <a:solidFill>
                  <a:srgbClr val="C00000"/>
                </a:solidFill>
              </a:rPr>
              <a:t> Data</a:t>
            </a:r>
            <a:endParaRPr lang="hr-HR" sz="2600" b="1" dirty="0">
              <a:solidFill>
                <a:srgbClr val="C00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9780" y="1668490"/>
            <a:ext cx="4447902" cy="201622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805186" y="658292"/>
            <a:ext cx="4338814" cy="572464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endParaRPr lang="en-GB" sz="1200" dirty="0" smtClean="0">
              <a:solidFill>
                <a:srgbClr val="00B050"/>
              </a:solidFill>
            </a:endParaRPr>
          </a:p>
          <a:p>
            <a:pPr lvl="0" algn="ctr"/>
            <a:r>
              <a:rPr lang="hr-HR" sz="1400" b="1" dirty="0">
                <a:solidFill>
                  <a:srgbClr val="000000"/>
                </a:solidFill>
              </a:rPr>
              <a:t>August 2018</a:t>
            </a:r>
            <a:endParaRPr lang="hr-HR" sz="1200" b="1" dirty="0">
              <a:solidFill>
                <a:srgbClr val="000000"/>
              </a:solidFill>
            </a:endParaRPr>
          </a:p>
          <a:p>
            <a:pPr lvl="0"/>
            <a:endParaRPr lang="hr-HR" sz="1200" b="1" dirty="0">
              <a:solidFill>
                <a:srgbClr val="00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hr-HR" sz="1200" b="1" dirty="0" err="1">
                <a:solidFill>
                  <a:srgbClr val="000000"/>
                </a:solidFill>
              </a:rPr>
              <a:t>Registered</a:t>
            </a:r>
            <a:r>
              <a:rPr lang="hr-HR" sz="1200" b="1" dirty="0">
                <a:solidFill>
                  <a:srgbClr val="000000"/>
                </a:solidFill>
              </a:rPr>
              <a:t> </a:t>
            </a:r>
            <a:r>
              <a:rPr lang="hr-HR" sz="1200" b="1" dirty="0" err="1">
                <a:solidFill>
                  <a:srgbClr val="000000"/>
                </a:solidFill>
              </a:rPr>
              <a:t>unemployed</a:t>
            </a:r>
            <a:r>
              <a:rPr lang="hr-HR" sz="1200" b="1" dirty="0">
                <a:solidFill>
                  <a:srgbClr val="000000"/>
                </a:solidFill>
              </a:rPr>
              <a:t> </a:t>
            </a:r>
            <a:r>
              <a:rPr lang="hr-HR" sz="1200" b="1" dirty="0" err="1">
                <a:solidFill>
                  <a:srgbClr val="000000"/>
                </a:solidFill>
              </a:rPr>
              <a:t>persons</a:t>
            </a:r>
            <a:r>
              <a:rPr lang="hr-HR" sz="1200" dirty="0">
                <a:solidFill>
                  <a:srgbClr val="000000"/>
                </a:solidFill>
              </a:rPr>
              <a:t>: </a:t>
            </a:r>
            <a:r>
              <a:rPr lang="hr-HR" sz="1200" dirty="0" smtClean="0">
                <a:solidFill>
                  <a:srgbClr val="000000"/>
                </a:solidFill>
              </a:rPr>
              <a:t>134,111 </a:t>
            </a:r>
            <a:endParaRPr lang="hr-HR" sz="1200" dirty="0">
              <a:solidFill>
                <a:srgbClr val="00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hr-HR" sz="1200" dirty="0">
                <a:solidFill>
                  <a:srgbClr val="000000"/>
                </a:solidFill>
                <a:sym typeface="Wingdings" panose="05000000000000000000" pitchFamily="2" charset="2"/>
              </a:rPr>
              <a:t>	 </a:t>
            </a:r>
            <a:r>
              <a:rPr lang="hr-HR" sz="1200" dirty="0" err="1">
                <a:solidFill>
                  <a:srgbClr val="000000"/>
                </a:solidFill>
                <a:sym typeface="Wingdings" panose="05000000000000000000" pitchFamily="2" charset="2"/>
              </a:rPr>
              <a:t>decrease</a:t>
            </a:r>
            <a:r>
              <a:rPr lang="hr-HR" sz="1200" dirty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hr-HR" sz="1200" dirty="0" err="1">
                <a:solidFill>
                  <a:srgbClr val="000000"/>
                </a:solidFill>
                <a:sym typeface="Wingdings" panose="05000000000000000000" pitchFamily="2" charset="2"/>
              </a:rPr>
              <a:t>of</a:t>
            </a:r>
            <a:r>
              <a:rPr lang="hr-HR" sz="1200" dirty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hr-HR" sz="1200" dirty="0" smtClean="0">
                <a:solidFill>
                  <a:srgbClr val="000000"/>
                </a:solidFill>
              </a:rPr>
              <a:t>21.7</a:t>
            </a:r>
            <a:r>
              <a:rPr lang="hr-HR" sz="1200" dirty="0">
                <a:solidFill>
                  <a:srgbClr val="000000"/>
                </a:solidFill>
              </a:rPr>
              <a:t>% </a:t>
            </a:r>
            <a:r>
              <a:rPr lang="hr-HR" sz="1200" dirty="0" err="1">
                <a:solidFill>
                  <a:srgbClr val="000000"/>
                </a:solidFill>
              </a:rPr>
              <a:t>in</a:t>
            </a:r>
            <a:r>
              <a:rPr lang="hr-HR" sz="1200" dirty="0">
                <a:solidFill>
                  <a:srgbClr val="000000"/>
                </a:solidFill>
              </a:rPr>
              <a:t> </a:t>
            </a:r>
            <a:r>
              <a:rPr lang="hr-HR" sz="1200" dirty="0" err="1">
                <a:solidFill>
                  <a:srgbClr val="000000"/>
                </a:solidFill>
              </a:rPr>
              <a:t>comparison</a:t>
            </a:r>
            <a:r>
              <a:rPr lang="hr-HR" sz="1200" dirty="0">
                <a:solidFill>
                  <a:srgbClr val="000000"/>
                </a:solidFill>
              </a:rPr>
              <a:t> </a:t>
            </a:r>
            <a:r>
              <a:rPr lang="hr-HR" sz="1200" dirty="0" err="1">
                <a:solidFill>
                  <a:srgbClr val="000000"/>
                </a:solidFill>
              </a:rPr>
              <a:t>with</a:t>
            </a:r>
            <a:r>
              <a:rPr lang="hr-HR" sz="1200" dirty="0">
                <a:solidFill>
                  <a:srgbClr val="000000"/>
                </a:solidFill>
              </a:rPr>
              <a:t>  	    August 2017 (</a:t>
            </a:r>
            <a:r>
              <a:rPr lang="hr-HR" sz="1200" dirty="0" smtClean="0">
                <a:solidFill>
                  <a:srgbClr val="000000"/>
                </a:solidFill>
              </a:rPr>
              <a:t>171,351</a:t>
            </a:r>
            <a:r>
              <a:rPr lang="hr-HR" sz="1200" dirty="0">
                <a:solidFill>
                  <a:srgbClr val="000000"/>
                </a:solidFill>
              </a:rPr>
              <a:t>)</a:t>
            </a:r>
          </a:p>
          <a:p>
            <a:pPr lvl="0">
              <a:lnSpc>
                <a:spcPct val="150000"/>
              </a:lnSpc>
            </a:pPr>
            <a:endParaRPr lang="hr-HR" sz="1200" dirty="0">
              <a:solidFill>
                <a:srgbClr val="00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hr-HR" sz="1200" b="1" dirty="0" err="1">
                <a:solidFill>
                  <a:srgbClr val="000000"/>
                </a:solidFill>
              </a:rPr>
              <a:t>Registered</a:t>
            </a:r>
            <a:r>
              <a:rPr lang="hr-HR" sz="1200" b="1" dirty="0">
                <a:solidFill>
                  <a:srgbClr val="000000"/>
                </a:solidFill>
              </a:rPr>
              <a:t> </a:t>
            </a:r>
            <a:r>
              <a:rPr lang="hr-HR" sz="1200" b="1" dirty="0" err="1">
                <a:solidFill>
                  <a:srgbClr val="000000"/>
                </a:solidFill>
              </a:rPr>
              <a:t>unemployment</a:t>
            </a:r>
            <a:r>
              <a:rPr lang="hr-HR" sz="1200" b="1" dirty="0">
                <a:solidFill>
                  <a:srgbClr val="000000"/>
                </a:solidFill>
              </a:rPr>
              <a:t> rate</a:t>
            </a:r>
            <a:r>
              <a:rPr lang="hr-HR" sz="1200" dirty="0">
                <a:solidFill>
                  <a:srgbClr val="000000"/>
                </a:solidFill>
              </a:rPr>
              <a:t>: </a:t>
            </a:r>
            <a:r>
              <a:rPr lang="hr-HR" sz="1200" dirty="0" smtClean="0">
                <a:solidFill>
                  <a:srgbClr val="000000"/>
                </a:solidFill>
              </a:rPr>
              <a:t>7.9</a:t>
            </a:r>
            <a:r>
              <a:rPr lang="hr-HR" sz="1200" dirty="0">
                <a:solidFill>
                  <a:srgbClr val="000000"/>
                </a:solidFill>
              </a:rPr>
              <a:t>% </a:t>
            </a:r>
          </a:p>
          <a:p>
            <a:pPr lvl="0">
              <a:lnSpc>
                <a:spcPct val="150000"/>
              </a:lnSpc>
            </a:pPr>
            <a:r>
              <a:rPr lang="hr-HR" sz="1200" dirty="0">
                <a:solidFill>
                  <a:srgbClr val="000000"/>
                </a:solidFill>
              </a:rPr>
              <a:t>	</a:t>
            </a:r>
            <a:r>
              <a:rPr lang="hr-HR" sz="1200" dirty="0">
                <a:solidFill>
                  <a:srgbClr val="000000"/>
                </a:solidFill>
                <a:sym typeface="Wingdings" panose="05000000000000000000" pitchFamily="2" charset="2"/>
              </a:rPr>
              <a:t> </a:t>
            </a:r>
            <a:r>
              <a:rPr lang="hr-HR" sz="1200" dirty="0" err="1">
                <a:solidFill>
                  <a:srgbClr val="000000"/>
                </a:solidFill>
                <a:sym typeface="Wingdings" panose="05000000000000000000" pitchFamily="2" charset="2"/>
              </a:rPr>
              <a:t>decrease</a:t>
            </a:r>
            <a:r>
              <a:rPr lang="hr-HR" sz="1200" dirty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hr-HR" sz="1200" dirty="0" err="1">
                <a:solidFill>
                  <a:srgbClr val="000000"/>
                </a:solidFill>
                <a:sym typeface="Wingdings" panose="05000000000000000000" pitchFamily="2" charset="2"/>
              </a:rPr>
              <a:t>of</a:t>
            </a:r>
            <a:r>
              <a:rPr lang="hr-HR" sz="1200" dirty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hr-HR" sz="1200" dirty="0" smtClean="0">
                <a:solidFill>
                  <a:srgbClr val="000000"/>
                </a:solidFill>
                <a:sym typeface="Wingdings" panose="05000000000000000000" pitchFamily="2" charset="2"/>
              </a:rPr>
              <a:t>2.2 </a:t>
            </a:r>
            <a:r>
              <a:rPr lang="hr-HR" sz="1200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percentage</a:t>
            </a:r>
            <a:r>
              <a:rPr lang="hr-HR" sz="1200" dirty="0" smtClean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hr-HR" sz="1200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points</a:t>
            </a:r>
            <a:r>
              <a:rPr lang="hr-HR" sz="1200" dirty="0" smtClean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hr-HR" sz="1200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in</a:t>
            </a:r>
            <a:r>
              <a:rPr lang="hr-HR" sz="1200" dirty="0" smtClean="0">
                <a:solidFill>
                  <a:srgbClr val="000000"/>
                </a:solidFill>
                <a:sym typeface="Wingdings" panose="05000000000000000000" pitchFamily="2" charset="2"/>
              </a:rPr>
              <a:t>              	    </a:t>
            </a:r>
            <a:r>
              <a:rPr lang="hr-HR" sz="1200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comparison</a:t>
            </a:r>
            <a:r>
              <a:rPr lang="hr-HR" sz="1200" dirty="0" smtClean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hr-HR" sz="1200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with</a:t>
            </a:r>
            <a:r>
              <a:rPr lang="hr-HR" sz="1200" dirty="0" smtClean="0">
                <a:solidFill>
                  <a:srgbClr val="000000"/>
                </a:solidFill>
                <a:sym typeface="Wingdings" panose="05000000000000000000" pitchFamily="2" charset="2"/>
              </a:rPr>
              <a:t> August </a:t>
            </a:r>
            <a:r>
              <a:rPr lang="hr-HR" sz="1200" dirty="0">
                <a:solidFill>
                  <a:srgbClr val="000000"/>
                </a:solidFill>
                <a:sym typeface="Wingdings" panose="05000000000000000000" pitchFamily="2" charset="2"/>
              </a:rPr>
              <a:t>2017</a:t>
            </a:r>
            <a:endParaRPr lang="hr-HR" sz="1200" dirty="0">
              <a:solidFill>
                <a:srgbClr val="000000"/>
              </a:solidFill>
            </a:endParaRPr>
          </a:p>
          <a:p>
            <a:pPr lvl="0">
              <a:lnSpc>
                <a:spcPct val="150000"/>
              </a:lnSpc>
            </a:pPr>
            <a:endParaRPr lang="hr-HR" sz="1200" dirty="0">
              <a:solidFill>
                <a:srgbClr val="000000"/>
              </a:solidFill>
            </a:endParaRPr>
          </a:p>
          <a:p>
            <a:pPr lvl="0" fontAlgn="base">
              <a:lnSpc>
                <a:spcPct val="150000"/>
              </a:lnSpc>
            </a:pPr>
            <a:r>
              <a:rPr lang="hr-HR" sz="1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Unemployment</a:t>
            </a:r>
            <a:r>
              <a:rPr lang="hr-HR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rate (</a:t>
            </a:r>
            <a:r>
              <a:rPr lang="hr-HR" sz="1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Labour</a:t>
            </a:r>
            <a:r>
              <a:rPr lang="hr-HR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Force</a:t>
            </a:r>
            <a:r>
              <a:rPr lang="hr-HR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</a:t>
            </a:r>
            <a:r>
              <a:rPr lang="hr-HR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</a:p>
          <a:p>
            <a:pPr lvl="0" fontAlgn="base">
              <a:lnSpc>
                <a:spcPct val="150000"/>
              </a:lnSpc>
            </a:pPr>
            <a:r>
              <a:rPr lang="hr-HR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r>
              <a:rPr lang="hr-H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8.6</a:t>
            </a:r>
            <a:r>
              <a:rPr lang="hr-H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(</a:t>
            </a:r>
            <a:r>
              <a:rPr lang="hr-HR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</a:t>
            </a:r>
            <a:r>
              <a:rPr lang="hr-H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2018)</a:t>
            </a:r>
          </a:p>
          <a:p>
            <a:pPr lvl="0" fontAlgn="base">
              <a:lnSpc>
                <a:spcPct val="150000"/>
              </a:lnSpc>
            </a:pPr>
            <a:endParaRPr lang="hr-HR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lnSpc>
                <a:spcPct val="150000"/>
              </a:lnSpc>
            </a:pPr>
            <a:r>
              <a:rPr lang="hr-HR" sz="1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Persons</a:t>
            </a:r>
            <a:r>
              <a:rPr lang="hr-HR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r-HR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employment</a:t>
            </a:r>
            <a:r>
              <a:rPr lang="hr-HR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r-H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1,544,227 </a:t>
            </a:r>
            <a:endParaRPr lang="hr-HR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lnSpc>
                <a:spcPct val="150000"/>
              </a:lnSpc>
            </a:pPr>
            <a:r>
              <a:rPr lang="hr-H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 </a:t>
            </a:r>
            <a:r>
              <a:rPr lang="hr-HR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increase</a:t>
            </a:r>
            <a:r>
              <a:rPr lang="hr-H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hr-HR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of</a:t>
            </a:r>
            <a:r>
              <a:rPr lang="hr-H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hr-HR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24,120 </a:t>
            </a:r>
            <a:r>
              <a:rPr lang="hr-HR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persons</a:t>
            </a:r>
            <a:r>
              <a:rPr lang="hr-H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hr-HR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</a:t>
            </a:r>
            <a:r>
              <a:rPr lang="hr-H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hr-HR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comparison</a:t>
            </a:r>
            <a:r>
              <a:rPr lang="hr-H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to 	    2017</a:t>
            </a:r>
            <a:endParaRPr lang="hr-HR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4400" indent="-226800"/>
            <a:endParaRPr lang="hr-HR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4400" indent="-226800"/>
            <a:endParaRPr lang="hr-HR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4400" indent="-226800"/>
            <a:endParaRPr lang="en-GB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Croatian Bureau of Statistics, </a:t>
            </a:r>
            <a:r>
              <a:rPr lang="en-GB" sz="110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www.dzs.hr</a:t>
            </a:r>
            <a:endParaRPr lang="en-GB" sz="1100" dirty="0" smtClean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hr-HR" sz="110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Croatian </a:t>
            </a:r>
            <a:r>
              <a:rPr lang="hr-HR" sz="1100" dirty="0" err="1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Employment</a:t>
            </a:r>
            <a:r>
              <a:rPr lang="hr-HR" sz="110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Service</a:t>
            </a:r>
            <a:r>
              <a:rPr lang="en-GB" sz="110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10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www.hzz.hr</a:t>
            </a:r>
            <a:r>
              <a:rPr lang="en-GB" sz="110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GB" sz="1100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1"/>
          <p:cNvSpPr/>
          <p:nvPr/>
        </p:nvSpPr>
        <p:spPr>
          <a:xfrm>
            <a:off x="375463" y="4725144"/>
            <a:ext cx="41965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The Republic of Croatia (56,594 km</a:t>
            </a:r>
            <a:r>
              <a:rPr lang="en-GB" sz="1400" baseline="30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  <a:r>
              <a:rPr lang="en-GB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) </a:t>
            </a:r>
          </a:p>
          <a:p>
            <a:pPr>
              <a:defRPr/>
            </a:pPr>
            <a:r>
              <a:rPr lang="en-GB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Population: 4,290,612 inhabitants (Census 2011)</a:t>
            </a:r>
          </a:p>
          <a:p>
            <a:pPr>
              <a:defRPr/>
            </a:pPr>
            <a:r>
              <a:rPr lang="en-GB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Administrative structure: 21 counties, 127 towns</a:t>
            </a:r>
          </a:p>
          <a:p>
            <a:pPr>
              <a:defRPr/>
            </a:pPr>
            <a:r>
              <a:rPr lang="en-GB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The capital: Zagreb</a:t>
            </a:r>
            <a:endParaRPr lang="en-GB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12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467544" y="692696"/>
            <a:ext cx="8147794" cy="857256"/>
          </a:xfrm>
        </p:spPr>
        <p:txBody>
          <a:bodyPr/>
          <a:lstStyle/>
          <a:p>
            <a:r>
              <a:rPr lang="hr-HR" sz="2600" b="1" dirty="0" err="1" smtClean="0"/>
              <a:t>Unemployment</a:t>
            </a:r>
            <a:r>
              <a:rPr lang="hr-HR" sz="2600" b="1" dirty="0" smtClean="0"/>
              <a:t> </a:t>
            </a:r>
            <a:r>
              <a:rPr lang="hr-HR" sz="2600" b="1" dirty="0" err="1"/>
              <a:t>T</a:t>
            </a:r>
            <a:r>
              <a:rPr lang="hr-HR" sz="2600" b="1" dirty="0" err="1" smtClean="0"/>
              <a:t>rends</a:t>
            </a:r>
            <a:r>
              <a:rPr lang="hr-HR" b="1" dirty="0" smtClean="0"/>
              <a:t> </a:t>
            </a:r>
            <a:r>
              <a:rPr lang="hr-HR" b="1" dirty="0" smtClean="0"/>
              <a:t>– </a:t>
            </a:r>
            <a:r>
              <a:rPr lang="hr-HR" b="1" dirty="0" smtClean="0"/>
              <a:t>August </a:t>
            </a:r>
            <a:r>
              <a:rPr lang="hr-HR" b="1" dirty="0" smtClean="0"/>
              <a:t>2016-2018</a:t>
            </a:r>
            <a:endParaRPr lang="hr-HR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747086"/>
              </p:ext>
            </p:extLst>
          </p:nvPr>
        </p:nvGraphicFramePr>
        <p:xfrm>
          <a:off x="899592" y="1844824"/>
          <a:ext cx="7543800" cy="4095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328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539552" y="692696"/>
            <a:ext cx="8071048" cy="857256"/>
          </a:xfrm>
        </p:spPr>
        <p:txBody>
          <a:bodyPr/>
          <a:lstStyle/>
          <a:p>
            <a:r>
              <a:rPr lang="hr-HR" sz="2400" b="1" dirty="0" err="1" smtClean="0"/>
              <a:t>Average</a:t>
            </a:r>
            <a:r>
              <a:rPr lang="hr-HR" sz="2400" b="1" dirty="0" smtClean="0"/>
              <a:t> </a:t>
            </a:r>
            <a:r>
              <a:rPr lang="hr-HR" sz="2400" b="1" dirty="0" err="1"/>
              <a:t>U</a:t>
            </a:r>
            <a:r>
              <a:rPr lang="hr-HR" sz="2400" b="1" dirty="0" err="1" smtClean="0"/>
              <a:t>nemployment</a:t>
            </a:r>
            <a:r>
              <a:rPr lang="hr-HR" sz="2400" b="1" dirty="0" smtClean="0"/>
              <a:t> </a:t>
            </a:r>
            <a:r>
              <a:rPr lang="hr-HR" sz="2400" b="1" dirty="0" err="1"/>
              <a:t>T</a:t>
            </a:r>
            <a:r>
              <a:rPr lang="hr-HR" sz="2400" b="1" dirty="0" err="1" smtClean="0"/>
              <a:t>rends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and</a:t>
            </a:r>
            <a:r>
              <a:rPr lang="hr-HR" sz="2400" b="1" dirty="0" smtClean="0"/>
              <a:t> </a:t>
            </a:r>
            <a:r>
              <a:rPr lang="hr-HR" sz="2400" b="1" dirty="0" err="1"/>
              <a:t>J</a:t>
            </a:r>
            <a:r>
              <a:rPr lang="hr-HR" sz="2400" b="1" dirty="0" err="1" smtClean="0"/>
              <a:t>ob</a:t>
            </a:r>
            <a:r>
              <a:rPr lang="hr-HR" sz="2400" b="1" dirty="0" smtClean="0"/>
              <a:t> </a:t>
            </a:r>
            <a:r>
              <a:rPr lang="hr-HR" sz="2400" b="1" dirty="0" err="1"/>
              <a:t>V</a:t>
            </a:r>
            <a:r>
              <a:rPr lang="hr-HR" sz="2400" b="1" dirty="0" err="1" smtClean="0"/>
              <a:t>acancies</a:t>
            </a:r>
            <a:endParaRPr lang="hr-HR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551778"/>
              </p:ext>
            </p:extLst>
          </p:nvPr>
        </p:nvGraphicFramePr>
        <p:xfrm>
          <a:off x="899592" y="2060848"/>
          <a:ext cx="7543800" cy="4095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6090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600" y="1643050"/>
            <a:ext cx="7738938" cy="4928955"/>
          </a:xfrm>
        </p:spPr>
        <p:txBody>
          <a:bodyPr/>
          <a:lstStyle/>
          <a:p>
            <a:r>
              <a:rPr lang="en-GB" sz="1800" dirty="0" smtClean="0"/>
              <a:t>Croatian Employment Service (CES) analyses and predicts labour market </a:t>
            </a:r>
            <a:r>
              <a:rPr lang="hr-HR" sz="1800" dirty="0" err="1" smtClean="0"/>
              <a:t>needs</a:t>
            </a:r>
            <a:r>
              <a:rPr lang="en-GB" sz="1800" dirty="0" smtClean="0"/>
              <a:t> </a:t>
            </a:r>
            <a:r>
              <a:rPr lang="en-GB" sz="1800" dirty="0" smtClean="0"/>
              <a:t>for specific qualifications   </a:t>
            </a:r>
          </a:p>
          <a:p>
            <a:r>
              <a:rPr lang="en-GB" sz="1800" dirty="0" smtClean="0"/>
              <a:t>The analysis is based upon statistical data and employment indicators referring to educational programs, Employers’ Survey data and taking into consideration plans and strategies for regional and local economic development </a:t>
            </a:r>
            <a:endParaRPr lang="en-GB" sz="1800" i="1" dirty="0" smtClean="0">
              <a:solidFill>
                <a:srgbClr val="000000"/>
              </a:solidFill>
            </a:endParaRPr>
          </a:p>
          <a:p>
            <a:pPr lvl="1" algn="just">
              <a:buClr>
                <a:srgbClr val="000000"/>
              </a:buClr>
            </a:pPr>
            <a:r>
              <a:rPr lang="en-GB" sz="1600" i="1" dirty="0" smtClean="0">
                <a:solidFill>
                  <a:srgbClr val="000000"/>
                </a:solidFill>
              </a:rPr>
              <a:t>Publication of „Recommendations for enrolment and scholarship educational policies” – the provided recommendations suggest to increase or decrease specific enrolment quota of pupils and students and to adjust the scholarship scheme accordingly, although these recommendations are not numerically specified  </a:t>
            </a:r>
          </a:p>
          <a:p>
            <a:pPr lvl="0"/>
            <a:r>
              <a:rPr lang="en-GB" sz="1800" dirty="0" smtClean="0">
                <a:solidFill>
                  <a:srgbClr val="000000"/>
                </a:solidFill>
              </a:rPr>
              <a:t>CES’ educational measures implemented through active labour market policies:</a:t>
            </a:r>
          </a:p>
          <a:p>
            <a:pPr lvl="1">
              <a:buClr>
                <a:srgbClr val="000000"/>
              </a:buClr>
            </a:pPr>
            <a:r>
              <a:rPr lang="en-GB" sz="1800" dirty="0" smtClean="0">
                <a:solidFill>
                  <a:srgbClr val="000000"/>
                </a:solidFill>
              </a:rPr>
              <a:t>Educational programmes for </a:t>
            </a:r>
            <a:r>
              <a:rPr lang="en-GB" sz="1800" dirty="0" smtClean="0">
                <a:solidFill>
                  <a:srgbClr val="000000"/>
                </a:solidFill>
              </a:rPr>
              <a:t>unemployed </a:t>
            </a:r>
            <a:r>
              <a:rPr lang="en-GB" sz="1800" dirty="0" smtClean="0">
                <a:solidFill>
                  <a:srgbClr val="000000"/>
                </a:solidFill>
              </a:rPr>
              <a:t>persons</a:t>
            </a:r>
          </a:p>
          <a:p>
            <a:pPr lvl="1">
              <a:buClr>
                <a:srgbClr val="000000"/>
              </a:buClr>
            </a:pPr>
            <a:r>
              <a:rPr lang="en-GB" sz="1800" dirty="0" smtClean="0">
                <a:solidFill>
                  <a:srgbClr val="000000"/>
                </a:solidFill>
              </a:rPr>
              <a:t>Workplace training</a:t>
            </a:r>
          </a:p>
          <a:p>
            <a:pPr lvl="1">
              <a:buClr>
                <a:srgbClr val="000000"/>
              </a:buClr>
            </a:pPr>
            <a:r>
              <a:rPr lang="en-GB" sz="1800" dirty="0" smtClean="0">
                <a:solidFill>
                  <a:srgbClr val="000000"/>
                </a:solidFill>
              </a:rPr>
              <a:t>Occupational training without commencing employment</a:t>
            </a:r>
          </a:p>
          <a:p>
            <a:pPr lvl="1">
              <a:buClr>
                <a:srgbClr val="000000"/>
              </a:buClr>
            </a:pPr>
            <a:r>
              <a:rPr lang="en-GB" sz="1800" dirty="0" smtClean="0">
                <a:solidFill>
                  <a:srgbClr val="000000"/>
                </a:solidFill>
              </a:rPr>
              <a:t>Training for </a:t>
            </a:r>
            <a:r>
              <a:rPr lang="en-GB" sz="1800" dirty="0" smtClean="0">
                <a:solidFill>
                  <a:srgbClr val="000000"/>
                </a:solidFill>
              </a:rPr>
              <a:t>employed </a:t>
            </a:r>
            <a:r>
              <a:rPr lang="en-GB" sz="1800" dirty="0" smtClean="0">
                <a:solidFill>
                  <a:srgbClr val="000000"/>
                </a:solidFill>
              </a:rPr>
              <a:t>persons</a:t>
            </a:r>
            <a:endParaRPr lang="en-GB" sz="1600" i="1" dirty="0" smtClean="0">
              <a:solidFill>
                <a:srgbClr val="000000"/>
              </a:solidFill>
            </a:endParaRPr>
          </a:p>
          <a:p>
            <a:pPr marL="457200" lvl="1" indent="0" algn="just">
              <a:buClr>
                <a:srgbClr val="000000"/>
              </a:buClr>
              <a:buNone/>
            </a:pPr>
            <a:endParaRPr lang="en-GB" sz="1600" i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1071538" y="785794"/>
            <a:ext cx="7748934" cy="857256"/>
          </a:xfrm>
        </p:spPr>
        <p:txBody>
          <a:bodyPr/>
          <a:lstStyle/>
          <a:p>
            <a:r>
              <a:rPr lang="en-GB" sz="2600" b="1" dirty="0" smtClean="0"/>
              <a:t>Meeting the </a:t>
            </a:r>
            <a:r>
              <a:rPr lang="hr-HR" sz="2600" b="1" dirty="0" smtClean="0"/>
              <a:t>L</a:t>
            </a:r>
            <a:r>
              <a:rPr lang="en-GB" sz="2600" b="1" dirty="0" err="1" smtClean="0"/>
              <a:t>abour</a:t>
            </a:r>
            <a:r>
              <a:rPr lang="en-GB" sz="2600" b="1" dirty="0" smtClean="0"/>
              <a:t> </a:t>
            </a:r>
            <a:r>
              <a:rPr lang="hr-HR" sz="2600" b="1" dirty="0"/>
              <a:t>M</a:t>
            </a:r>
            <a:r>
              <a:rPr lang="en-GB" sz="2600" b="1" dirty="0" err="1" smtClean="0"/>
              <a:t>arket</a:t>
            </a:r>
            <a:r>
              <a:rPr lang="en-GB" sz="2600" b="1" dirty="0" smtClean="0"/>
              <a:t> </a:t>
            </a:r>
            <a:r>
              <a:rPr lang="hr-HR" sz="2600" b="1" dirty="0" err="1"/>
              <a:t>N</a:t>
            </a:r>
            <a:r>
              <a:rPr lang="hr-HR" sz="2600" b="1" dirty="0" err="1" smtClean="0"/>
              <a:t>eeds</a:t>
            </a:r>
            <a:r>
              <a:rPr lang="en-GB" sz="2600" b="1" dirty="0" smtClean="0"/>
              <a:t> </a:t>
            </a:r>
            <a:r>
              <a:rPr lang="en-GB" sz="2600" b="1" dirty="0" smtClean="0"/>
              <a:t>for </a:t>
            </a:r>
            <a:r>
              <a:rPr lang="hr-HR" sz="2600" b="1" dirty="0" smtClean="0"/>
              <a:t>W</a:t>
            </a:r>
            <a:r>
              <a:rPr lang="en-GB" sz="2600" b="1" dirty="0" err="1" smtClean="0"/>
              <a:t>orkers</a:t>
            </a:r>
            <a:endParaRPr lang="en-GB" sz="2600" b="1" dirty="0"/>
          </a:p>
        </p:txBody>
      </p:sp>
    </p:spTree>
    <p:extLst>
      <p:ext uri="{BB962C8B-B14F-4D97-AF65-F5344CB8AC3E}">
        <p14:creationId xmlns:p14="http://schemas.microsoft.com/office/powerpoint/2010/main" val="332203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396" y="692696"/>
            <a:ext cx="1428750" cy="1029841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626267"/>
            <a:ext cx="8280920" cy="5043093"/>
          </a:xfrm>
        </p:spPr>
        <p:txBody>
          <a:bodyPr/>
          <a:lstStyle/>
          <a:p>
            <a:pPr algn="just"/>
            <a:r>
              <a:rPr lang="en-GB" sz="2000" dirty="0" smtClean="0"/>
              <a:t>The aim of this measure is to increase the employability level of unemployed persons and harmonisation of their qualifications with the local labour market needs </a:t>
            </a:r>
          </a:p>
          <a:p>
            <a:pPr algn="just"/>
            <a:r>
              <a:rPr lang="en-GB" sz="2000" dirty="0" smtClean="0"/>
              <a:t>Educational plan is designed and it refers to two-year (2) period </a:t>
            </a:r>
          </a:p>
          <a:p>
            <a:pPr algn="just"/>
            <a:r>
              <a:rPr lang="en-GB" sz="2000" dirty="0" smtClean="0"/>
              <a:t>Technical specifications are defined and public procurement procedure is conducted </a:t>
            </a:r>
          </a:p>
          <a:p>
            <a:pPr algn="just"/>
            <a:r>
              <a:rPr lang="en-GB" sz="2000" dirty="0" smtClean="0"/>
              <a:t>The implementation of educational plan starts after the public procurement procedure is finalised </a:t>
            </a:r>
          </a:p>
          <a:p>
            <a:pPr algn="just"/>
            <a:r>
              <a:rPr lang="en-GB" sz="2000" dirty="0" smtClean="0"/>
              <a:t>Regional/</a:t>
            </a:r>
            <a:r>
              <a:rPr lang="hr-HR" sz="2000" dirty="0" smtClean="0"/>
              <a:t> </a:t>
            </a:r>
            <a:r>
              <a:rPr lang="en-GB" sz="2000" dirty="0" smtClean="0"/>
              <a:t>local </a:t>
            </a:r>
            <a:r>
              <a:rPr lang="en-GB" sz="2000" dirty="0" smtClean="0"/>
              <a:t>offices </a:t>
            </a:r>
            <a:r>
              <a:rPr lang="hr-HR" sz="2000" dirty="0" smtClean="0"/>
              <a:t>make</a:t>
            </a:r>
            <a:r>
              <a:rPr lang="en-GB" sz="2000" dirty="0" smtClean="0"/>
              <a:t> </a:t>
            </a:r>
            <a:r>
              <a:rPr lang="en-GB" sz="2000" dirty="0" smtClean="0"/>
              <a:t>the selection of candidates in accordance </a:t>
            </a:r>
            <a:r>
              <a:rPr lang="hr-HR" sz="2000" dirty="0" err="1" smtClean="0"/>
              <a:t>with</a:t>
            </a:r>
            <a:r>
              <a:rPr lang="hr-HR" sz="2000" dirty="0" smtClean="0"/>
              <a:t> </a:t>
            </a:r>
            <a:r>
              <a:rPr lang="hr-HR" sz="2000" dirty="0" err="1" smtClean="0"/>
              <a:t>defined</a:t>
            </a:r>
            <a:r>
              <a:rPr lang="hr-HR" sz="2000" dirty="0" smtClean="0"/>
              <a:t> </a:t>
            </a:r>
            <a:r>
              <a:rPr lang="hr-HR" sz="2000" dirty="0" err="1" smtClean="0"/>
              <a:t>criteria</a:t>
            </a:r>
            <a:endParaRPr lang="en-GB" sz="2000" dirty="0" smtClean="0"/>
          </a:p>
          <a:p>
            <a:pPr algn="just"/>
            <a:r>
              <a:rPr lang="en-GB" sz="2000" dirty="0" smtClean="0"/>
              <a:t>Unemployed persons are referred to programmes at educational institutions by previously defined educational plan</a:t>
            </a:r>
            <a:r>
              <a:rPr lang="hr-HR" sz="2000" dirty="0" smtClean="0"/>
              <a:t>:</a:t>
            </a:r>
            <a:endParaRPr lang="en-GB" sz="1600" dirty="0" smtClean="0"/>
          </a:p>
          <a:p>
            <a:pPr lvl="1" algn="just"/>
            <a:r>
              <a:rPr lang="en-GB" sz="1600" dirty="0" smtClean="0"/>
              <a:t>occupational training</a:t>
            </a:r>
          </a:p>
          <a:p>
            <a:pPr lvl="1" algn="just">
              <a:buClr>
                <a:srgbClr val="000000"/>
              </a:buClr>
            </a:pPr>
            <a:r>
              <a:rPr lang="en-GB" sz="1600" dirty="0" smtClean="0">
                <a:solidFill>
                  <a:srgbClr val="000000"/>
                </a:solidFill>
              </a:rPr>
              <a:t>requalification or</a:t>
            </a:r>
            <a:endParaRPr lang="en-GB" sz="1600" dirty="0" smtClean="0"/>
          </a:p>
          <a:p>
            <a:pPr lvl="1" algn="just"/>
            <a:r>
              <a:rPr lang="en-GB" sz="1600" dirty="0" smtClean="0"/>
              <a:t>training</a:t>
            </a:r>
          </a:p>
          <a:p>
            <a:pPr marL="0" indent="0" algn="just">
              <a:buNone/>
            </a:pPr>
            <a:endParaRPr lang="hr-HR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138059" y="778988"/>
            <a:ext cx="7818317" cy="857256"/>
          </a:xfrm>
        </p:spPr>
        <p:txBody>
          <a:bodyPr/>
          <a:lstStyle/>
          <a:p>
            <a:r>
              <a:rPr lang="en-GB" sz="2400" b="1" dirty="0" smtClean="0"/>
              <a:t>Educational </a:t>
            </a:r>
            <a:r>
              <a:rPr lang="hr-HR" sz="2400" b="1" dirty="0" smtClean="0"/>
              <a:t>P</a:t>
            </a:r>
            <a:r>
              <a:rPr lang="en-GB" sz="2400" b="1" dirty="0" err="1" smtClean="0"/>
              <a:t>rogrammes</a:t>
            </a:r>
            <a:r>
              <a:rPr lang="en-GB" sz="2400" b="1" dirty="0" smtClean="0"/>
              <a:t> for </a:t>
            </a:r>
            <a:r>
              <a:rPr lang="hr-HR" sz="2400" b="1" dirty="0"/>
              <a:t>U</a:t>
            </a:r>
            <a:r>
              <a:rPr lang="en-GB" sz="2400" b="1" dirty="0" err="1" smtClean="0"/>
              <a:t>nemployed</a:t>
            </a:r>
            <a:r>
              <a:rPr lang="en-GB" sz="2400" b="1" dirty="0" smtClean="0"/>
              <a:t> </a:t>
            </a:r>
            <a:r>
              <a:rPr lang="hr-HR" sz="2400" b="1" dirty="0"/>
              <a:t>P</a:t>
            </a:r>
            <a:r>
              <a:rPr lang="en-GB" sz="2400" b="1" dirty="0" err="1" smtClean="0"/>
              <a:t>ersons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73063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963" y="5131053"/>
            <a:ext cx="1285875" cy="733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068" y="5808407"/>
            <a:ext cx="1200150" cy="8001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77943"/>
            <a:ext cx="8208912" cy="3653110"/>
          </a:xfrm>
        </p:spPr>
        <p:txBody>
          <a:bodyPr/>
          <a:lstStyle/>
          <a:p>
            <a:pPr algn="just"/>
            <a:r>
              <a:rPr lang="en-GB" sz="1800" dirty="0" smtClean="0"/>
              <a:t>The aim of this measure is the provision of necessary</a:t>
            </a:r>
            <a:r>
              <a:rPr lang="hr-HR" sz="1800" dirty="0" smtClean="0"/>
              <a:t> </a:t>
            </a:r>
            <a:r>
              <a:rPr lang="en-GB" sz="1800" dirty="0" smtClean="0"/>
              <a:t>on-the-job work knowledge and skills to unemployed persons </a:t>
            </a:r>
            <a:r>
              <a:rPr lang="hr-HR" sz="1800" dirty="0" err="1" smtClean="0"/>
              <a:t>needed</a:t>
            </a:r>
            <a:r>
              <a:rPr lang="hr-HR" sz="1800" dirty="0" smtClean="0"/>
              <a:t> for </a:t>
            </a:r>
            <a:r>
              <a:rPr lang="hr-HR" sz="1800" dirty="0" err="1" smtClean="0"/>
              <a:t>the</a:t>
            </a:r>
            <a:r>
              <a:rPr lang="hr-HR" sz="1800" dirty="0" smtClean="0"/>
              <a:t> </a:t>
            </a:r>
            <a:r>
              <a:rPr lang="hr-HR" sz="1800" dirty="0" err="1" smtClean="0"/>
              <a:t>particular</a:t>
            </a:r>
            <a:r>
              <a:rPr lang="hr-HR" sz="1800" dirty="0" smtClean="0"/>
              <a:t> </a:t>
            </a:r>
            <a:r>
              <a:rPr lang="hr-HR" sz="1800" dirty="0" err="1" smtClean="0"/>
              <a:t>job</a:t>
            </a:r>
            <a:r>
              <a:rPr lang="hr-HR" sz="1800" dirty="0" smtClean="0"/>
              <a:t> </a:t>
            </a:r>
            <a:r>
              <a:rPr lang="hr-HR" sz="1800" dirty="0" err="1" smtClean="0"/>
              <a:t>position</a:t>
            </a:r>
            <a:endParaRPr lang="hr-HR" sz="1800" dirty="0" smtClean="0"/>
          </a:p>
          <a:p>
            <a:pPr algn="just"/>
            <a:r>
              <a:rPr lang="en-GB" sz="1800" dirty="0" smtClean="0"/>
              <a:t>Measure can be used </a:t>
            </a:r>
            <a:r>
              <a:rPr lang="en-GB" sz="1800" dirty="0" smtClean="0"/>
              <a:t>for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</a:t>
            </a:r>
            <a:r>
              <a:rPr lang="hr-HR" sz="1800" dirty="0" err="1" smtClean="0"/>
              <a:t>following</a:t>
            </a:r>
            <a:r>
              <a:rPr lang="en-GB" sz="1800" dirty="0" smtClean="0"/>
              <a:t>:</a:t>
            </a:r>
            <a:endParaRPr lang="en-GB" sz="1800" dirty="0" smtClean="0"/>
          </a:p>
          <a:p>
            <a:pPr lvl="1" algn="just"/>
            <a:r>
              <a:rPr lang="en-GB" sz="1800" dirty="0" smtClean="0"/>
              <a:t>Acquisition of employer’s certificate </a:t>
            </a:r>
            <a:r>
              <a:rPr lang="en-GB" sz="1800" dirty="0" smtClean="0">
                <a:sym typeface="Wingdings" panose="05000000000000000000" pitchFamily="2" charset="2"/>
              </a:rPr>
              <a:t> workplace training with the employer and </a:t>
            </a:r>
            <a:r>
              <a:rPr lang="en-GB" sz="1800" dirty="0" err="1" smtClean="0">
                <a:sym typeface="Wingdings" panose="05000000000000000000" pitchFamily="2" charset="2"/>
              </a:rPr>
              <a:t>provid</a:t>
            </a:r>
            <a:r>
              <a:rPr lang="hr-HR" sz="1800" dirty="0" err="1" smtClean="0">
                <a:sym typeface="Wingdings" panose="05000000000000000000" pitchFamily="2" charset="2"/>
              </a:rPr>
              <a:t>ing</a:t>
            </a:r>
            <a:r>
              <a:rPr lang="en-GB" sz="1800" dirty="0" smtClean="0">
                <a:sym typeface="Wingdings" panose="05000000000000000000" pitchFamily="2" charset="2"/>
              </a:rPr>
              <a:t> </a:t>
            </a:r>
            <a:r>
              <a:rPr lang="en-GB" sz="1800" dirty="0" smtClean="0">
                <a:sym typeface="Wingdings" panose="05000000000000000000" pitchFamily="2" charset="2"/>
              </a:rPr>
              <a:t>mentoring to gain necessary practical knowledge and </a:t>
            </a:r>
            <a:r>
              <a:rPr lang="en-GB" sz="1800" dirty="0" smtClean="0">
                <a:sym typeface="Wingdings" panose="05000000000000000000" pitchFamily="2" charset="2"/>
              </a:rPr>
              <a:t>skill</a:t>
            </a:r>
            <a:r>
              <a:rPr lang="hr-HR" sz="1800" dirty="0" smtClean="0">
                <a:sym typeface="Wingdings" panose="05000000000000000000" pitchFamily="2" charset="2"/>
              </a:rPr>
              <a:t>s </a:t>
            </a:r>
            <a:r>
              <a:rPr lang="hr-HR" sz="1800" dirty="0" err="1" smtClean="0">
                <a:sym typeface="Wingdings" panose="05000000000000000000" pitchFamily="2" charset="2"/>
              </a:rPr>
              <a:t>needed</a:t>
            </a:r>
            <a:r>
              <a:rPr lang="hr-HR" sz="1800" dirty="0" smtClean="0">
                <a:sym typeface="Wingdings" panose="05000000000000000000" pitchFamily="2" charset="2"/>
              </a:rPr>
              <a:t> for </a:t>
            </a:r>
            <a:r>
              <a:rPr lang="hr-HR" sz="1800" dirty="0" err="1" smtClean="0">
                <a:sym typeface="Wingdings" panose="05000000000000000000" pitchFamily="2" charset="2"/>
              </a:rPr>
              <a:t>particular</a:t>
            </a:r>
            <a:r>
              <a:rPr lang="hr-HR" sz="1800" dirty="0" smtClean="0">
                <a:sym typeface="Wingdings" panose="05000000000000000000" pitchFamily="2" charset="2"/>
              </a:rPr>
              <a:t> </a:t>
            </a:r>
            <a:r>
              <a:rPr lang="hr-HR" sz="1800" dirty="0" err="1" smtClean="0">
                <a:sym typeface="Wingdings" panose="05000000000000000000" pitchFamily="2" charset="2"/>
              </a:rPr>
              <a:t>job</a:t>
            </a:r>
            <a:r>
              <a:rPr lang="hr-HR" sz="1800" dirty="0" smtClean="0">
                <a:sym typeface="Wingdings" panose="05000000000000000000" pitchFamily="2" charset="2"/>
              </a:rPr>
              <a:t> </a:t>
            </a:r>
            <a:r>
              <a:rPr lang="hr-HR" sz="1800" dirty="0" err="1" smtClean="0">
                <a:sym typeface="Wingdings" panose="05000000000000000000" pitchFamily="2" charset="2"/>
              </a:rPr>
              <a:t>positions</a:t>
            </a:r>
            <a:endParaRPr lang="en-GB" sz="1800" dirty="0" smtClean="0">
              <a:sym typeface="Wingdings" panose="05000000000000000000" pitchFamily="2" charset="2"/>
            </a:endParaRPr>
          </a:p>
          <a:p>
            <a:pPr lvl="1" algn="just"/>
            <a:r>
              <a:rPr lang="en-GB" sz="1800" dirty="0" smtClean="0"/>
              <a:t>Acquisition of formal competency certificate </a:t>
            </a:r>
            <a:r>
              <a:rPr lang="en-GB" sz="1800" dirty="0" smtClean="0">
                <a:sym typeface="Wingdings" panose="05000000000000000000" pitchFamily="2" charset="2"/>
              </a:rPr>
              <a:t> training with the employer in cooperation with educational institutions with the aim of gaining practical knowledge and </a:t>
            </a:r>
            <a:r>
              <a:rPr lang="hr-HR" sz="1800" dirty="0" err="1" smtClean="0">
                <a:sym typeface="Wingdings" panose="05000000000000000000" pitchFamily="2" charset="2"/>
              </a:rPr>
              <a:t>skills</a:t>
            </a:r>
            <a:r>
              <a:rPr lang="hr-HR" sz="1800" dirty="0" smtClean="0">
                <a:sym typeface="Wingdings" panose="05000000000000000000" pitchFamily="2" charset="2"/>
              </a:rPr>
              <a:t> </a:t>
            </a:r>
            <a:r>
              <a:rPr lang="hr-HR" sz="1800" dirty="0" err="1" smtClean="0">
                <a:sym typeface="Wingdings" panose="05000000000000000000" pitchFamily="2" charset="2"/>
              </a:rPr>
              <a:t>needed</a:t>
            </a:r>
            <a:r>
              <a:rPr lang="hr-HR" sz="1800" dirty="0" smtClean="0">
                <a:sym typeface="Wingdings" panose="05000000000000000000" pitchFamily="2" charset="2"/>
              </a:rPr>
              <a:t> for </a:t>
            </a:r>
            <a:r>
              <a:rPr lang="hr-HR" sz="1800" dirty="0" err="1" smtClean="0">
                <a:sym typeface="Wingdings" panose="05000000000000000000" pitchFamily="2" charset="2"/>
              </a:rPr>
              <a:t>particular</a:t>
            </a:r>
            <a:r>
              <a:rPr lang="hr-HR" sz="1800" dirty="0" smtClean="0">
                <a:sym typeface="Wingdings" panose="05000000000000000000" pitchFamily="2" charset="2"/>
              </a:rPr>
              <a:t> </a:t>
            </a:r>
            <a:r>
              <a:rPr lang="hr-HR" sz="1800" dirty="0" err="1" smtClean="0">
                <a:sym typeface="Wingdings" panose="05000000000000000000" pitchFamily="2" charset="2"/>
              </a:rPr>
              <a:t>job</a:t>
            </a:r>
            <a:r>
              <a:rPr lang="hr-HR" sz="1800" dirty="0" smtClean="0">
                <a:sym typeface="Wingdings" panose="05000000000000000000" pitchFamily="2" charset="2"/>
              </a:rPr>
              <a:t> </a:t>
            </a:r>
            <a:r>
              <a:rPr lang="hr-HR" sz="1800" dirty="0" err="1" smtClean="0">
                <a:sym typeface="Wingdings" panose="05000000000000000000" pitchFamily="2" charset="2"/>
              </a:rPr>
              <a:t>positions</a:t>
            </a:r>
            <a:endParaRPr lang="en-GB" sz="1800" dirty="0" smtClean="0">
              <a:sym typeface="Wingdings" panose="05000000000000000000" pitchFamily="2" charset="2"/>
            </a:endParaRPr>
          </a:p>
          <a:p>
            <a:pPr lvl="1" algn="just"/>
            <a:r>
              <a:rPr lang="en-GB" sz="1800" dirty="0" smtClean="0"/>
              <a:t>The crucial part is employer’s involvement </a:t>
            </a:r>
            <a:r>
              <a:rPr lang="en-GB" sz="1800" dirty="0" smtClean="0"/>
              <a:t>in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en-GB" sz="1800" dirty="0" smtClean="0"/>
              <a:t> </a:t>
            </a:r>
            <a:r>
              <a:rPr lang="en-GB" sz="1800" dirty="0" smtClean="0"/>
              <a:t>training process </a:t>
            </a:r>
            <a:r>
              <a:rPr lang="en-GB" sz="1800" dirty="0" smtClean="0">
                <a:sym typeface="Wingdings" panose="05000000000000000000" pitchFamily="2" charset="2"/>
              </a:rPr>
              <a:t> employer provides the mentor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405429" y="476672"/>
            <a:ext cx="7543800" cy="857256"/>
          </a:xfrm>
        </p:spPr>
        <p:txBody>
          <a:bodyPr/>
          <a:lstStyle/>
          <a:p>
            <a:r>
              <a:rPr lang="en-GB" sz="2600" b="1" dirty="0" smtClean="0"/>
              <a:t>Workplace </a:t>
            </a:r>
            <a:r>
              <a:rPr lang="hr-HR" sz="2600" b="1" dirty="0" smtClean="0"/>
              <a:t>T</a:t>
            </a:r>
            <a:r>
              <a:rPr lang="en-GB" sz="2600" b="1" dirty="0" smtClean="0"/>
              <a:t>raining</a:t>
            </a:r>
            <a:endParaRPr lang="en-GB" sz="26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421" y="5497765"/>
            <a:ext cx="1419542" cy="8727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943" y="5021515"/>
            <a:ext cx="14287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36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844824"/>
            <a:ext cx="8496944" cy="4680520"/>
          </a:xfrm>
        </p:spPr>
        <p:txBody>
          <a:bodyPr/>
          <a:lstStyle/>
          <a:p>
            <a:pPr algn="just"/>
            <a:r>
              <a:rPr lang="hr-HR" sz="1800" dirty="0" err="1" smtClean="0"/>
              <a:t>This</a:t>
            </a:r>
            <a:r>
              <a:rPr lang="hr-HR" sz="1800" dirty="0" smtClean="0"/>
              <a:t> ALMP </a:t>
            </a:r>
            <a:r>
              <a:rPr lang="hr-HR" sz="1800" dirty="0" err="1" smtClean="0"/>
              <a:t>measure</a:t>
            </a:r>
            <a:r>
              <a:rPr lang="hr-HR" sz="1800" dirty="0" smtClean="0"/>
              <a:t> </a:t>
            </a:r>
            <a:r>
              <a:rPr lang="hr-HR" sz="1800" dirty="0" err="1" smtClean="0"/>
              <a:t>is</a:t>
            </a:r>
            <a:r>
              <a:rPr lang="hr-HR" sz="1800" dirty="0" smtClean="0"/>
              <a:t> </a:t>
            </a:r>
            <a:r>
              <a:rPr lang="hr-HR" sz="1800" dirty="0" err="1" smtClean="0"/>
              <a:t>implemented</a:t>
            </a:r>
            <a:r>
              <a:rPr lang="hr-HR" sz="1800" dirty="0" smtClean="0"/>
              <a:t> </a:t>
            </a:r>
            <a:r>
              <a:rPr lang="hr-HR" sz="1800" dirty="0" err="1" smtClean="0"/>
              <a:t>with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</a:t>
            </a:r>
            <a:r>
              <a:rPr lang="hr-HR" sz="1800" dirty="0" err="1" smtClean="0"/>
              <a:t>following</a:t>
            </a:r>
            <a:r>
              <a:rPr lang="hr-HR" sz="1800" dirty="0" smtClean="0"/>
              <a:t> </a:t>
            </a:r>
            <a:r>
              <a:rPr lang="hr-HR" sz="1800" dirty="0" err="1" smtClean="0"/>
              <a:t>criteria</a:t>
            </a:r>
            <a:r>
              <a:rPr lang="hr-HR" sz="1800" dirty="0" smtClean="0"/>
              <a:t>:</a:t>
            </a:r>
            <a:endParaRPr lang="hr-HR" sz="1800" dirty="0" smtClean="0"/>
          </a:p>
          <a:p>
            <a:pPr lvl="1" algn="just"/>
            <a:r>
              <a:rPr lang="hr-HR" sz="1800" dirty="0"/>
              <a:t>t</a:t>
            </a:r>
            <a:r>
              <a:rPr lang="hr-HR" sz="1800" dirty="0" smtClean="0"/>
              <a:t>o </a:t>
            </a:r>
            <a:r>
              <a:rPr lang="hr-HR" sz="1800" dirty="0" err="1" smtClean="0"/>
              <a:t>acquire</a:t>
            </a:r>
            <a:r>
              <a:rPr lang="hr-HR" sz="1800" dirty="0" smtClean="0"/>
              <a:t> </a:t>
            </a:r>
            <a:r>
              <a:rPr lang="hr-HR" sz="1800" dirty="0" err="1" smtClean="0"/>
              <a:t>work</a:t>
            </a:r>
            <a:r>
              <a:rPr lang="hr-HR" sz="1800" dirty="0" smtClean="0"/>
              <a:t> </a:t>
            </a:r>
            <a:r>
              <a:rPr lang="hr-HR" sz="1800" dirty="0" err="1" smtClean="0"/>
              <a:t>experience</a:t>
            </a:r>
            <a:endParaRPr lang="hr-HR" sz="1800" dirty="0" smtClean="0"/>
          </a:p>
          <a:p>
            <a:pPr lvl="1" algn="just"/>
            <a:r>
              <a:rPr lang="hr-HR" sz="1800" dirty="0" smtClean="0"/>
              <a:t>to </a:t>
            </a:r>
            <a:r>
              <a:rPr lang="hr-HR" sz="1800" dirty="0" err="1" smtClean="0"/>
              <a:t>acquire</a:t>
            </a:r>
            <a:r>
              <a:rPr lang="hr-HR" sz="1800" dirty="0" smtClean="0"/>
              <a:t> </a:t>
            </a:r>
            <a:r>
              <a:rPr lang="hr-HR" sz="1800" dirty="0" err="1" smtClean="0"/>
              <a:t>work</a:t>
            </a:r>
            <a:r>
              <a:rPr lang="hr-HR" sz="1800" dirty="0" smtClean="0"/>
              <a:t> </a:t>
            </a:r>
            <a:r>
              <a:rPr lang="hr-HR" sz="1800" dirty="0" err="1" smtClean="0"/>
              <a:t>experience</a:t>
            </a:r>
            <a:r>
              <a:rPr lang="hr-HR" sz="1800" dirty="0" smtClean="0"/>
              <a:t> </a:t>
            </a:r>
            <a:r>
              <a:rPr lang="hr-HR" sz="1800" dirty="0" err="1" smtClean="0"/>
              <a:t>and</a:t>
            </a:r>
            <a:r>
              <a:rPr lang="hr-HR" sz="1800" dirty="0" smtClean="0"/>
              <a:t> </a:t>
            </a:r>
            <a:r>
              <a:rPr lang="hr-HR" sz="1800" dirty="0" err="1" smtClean="0"/>
              <a:t>meet</a:t>
            </a:r>
            <a:r>
              <a:rPr lang="hr-HR" sz="1800" dirty="0" smtClean="0"/>
              <a:t> </a:t>
            </a:r>
            <a:r>
              <a:rPr lang="hr-HR" sz="1800" dirty="0" err="1" smtClean="0"/>
              <a:t>conditions</a:t>
            </a:r>
            <a:r>
              <a:rPr lang="hr-HR" sz="1800" dirty="0" smtClean="0"/>
              <a:t> for </a:t>
            </a:r>
            <a:r>
              <a:rPr lang="hr-HR" sz="1800" dirty="0" err="1" smtClean="0"/>
              <a:t>taking</a:t>
            </a:r>
            <a:r>
              <a:rPr lang="hr-HR" sz="1800" dirty="0" smtClean="0"/>
              <a:t> </a:t>
            </a:r>
            <a:r>
              <a:rPr lang="hr-HR" sz="1800" dirty="0" err="1" smtClean="0"/>
              <a:t>licensing</a:t>
            </a:r>
            <a:r>
              <a:rPr lang="hr-HR" sz="1800" dirty="0" smtClean="0"/>
              <a:t> </a:t>
            </a:r>
            <a:r>
              <a:rPr lang="hr-HR" sz="1800" dirty="0" err="1" smtClean="0"/>
              <a:t>exams</a:t>
            </a:r>
            <a:r>
              <a:rPr lang="hr-HR" sz="1800" dirty="0" smtClean="0"/>
              <a:t> </a:t>
            </a:r>
            <a:r>
              <a:rPr lang="hr-HR" sz="1800" dirty="0" err="1" smtClean="0"/>
              <a:t>in</a:t>
            </a:r>
            <a:r>
              <a:rPr lang="hr-HR" sz="1800" dirty="0" smtClean="0"/>
              <a:t> </a:t>
            </a:r>
            <a:r>
              <a:rPr lang="hr-HR" sz="1800" dirty="0" err="1"/>
              <a:t>C</a:t>
            </a:r>
            <a:r>
              <a:rPr lang="hr-HR" sz="1800" dirty="0" err="1" smtClean="0"/>
              <a:t>hambers</a:t>
            </a:r>
            <a:endParaRPr lang="hr-HR" sz="1800" dirty="0" smtClean="0"/>
          </a:p>
          <a:p>
            <a:pPr lvl="1" algn="just"/>
            <a:r>
              <a:rPr lang="hr-HR" sz="1800" dirty="0"/>
              <a:t>t</a:t>
            </a:r>
            <a:r>
              <a:rPr lang="hr-HR" sz="1800" dirty="0" smtClean="0"/>
              <a:t>o </a:t>
            </a:r>
            <a:r>
              <a:rPr lang="hr-HR" sz="1800" dirty="0" err="1" smtClean="0"/>
              <a:t>acquire</a:t>
            </a:r>
            <a:r>
              <a:rPr lang="hr-HR" sz="1800" dirty="0" smtClean="0"/>
              <a:t> </a:t>
            </a:r>
            <a:r>
              <a:rPr lang="hr-HR" sz="1800" dirty="0" err="1" smtClean="0"/>
              <a:t>work</a:t>
            </a:r>
            <a:r>
              <a:rPr lang="hr-HR" sz="1800" dirty="0" smtClean="0"/>
              <a:t> </a:t>
            </a:r>
            <a:r>
              <a:rPr lang="hr-HR" sz="1800" dirty="0" err="1" smtClean="0"/>
              <a:t>experience</a:t>
            </a:r>
            <a:r>
              <a:rPr lang="hr-HR" sz="1800" dirty="0" smtClean="0"/>
              <a:t> </a:t>
            </a:r>
            <a:r>
              <a:rPr lang="hr-HR" sz="1800" dirty="0" err="1" smtClean="0"/>
              <a:t>and</a:t>
            </a:r>
            <a:r>
              <a:rPr lang="hr-HR" sz="1800" dirty="0" smtClean="0"/>
              <a:t> </a:t>
            </a:r>
            <a:r>
              <a:rPr lang="hr-HR" sz="1800" dirty="0" err="1" smtClean="0"/>
              <a:t>meet</a:t>
            </a:r>
            <a:r>
              <a:rPr lang="hr-HR" sz="1800" dirty="0" smtClean="0"/>
              <a:t> </a:t>
            </a:r>
            <a:r>
              <a:rPr lang="hr-HR" sz="1800" dirty="0" err="1" smtClean="0"/>
              <a:t>conditions</a:t>
            </a:r>
            <a:r>
              <a:rPr lang="hr-HR" sz="1800" dirty="0" smtClean="0"/>
              <a:t> for </a:t>
            </a:r>
            <a:r>
              <a:rPr lang="hr-HR" sz="1800" dirty="0" err="1" smtClean="0"/>
              <a:t>taking</a:t>
            </a:r>
            <a:r>
              <a:rPr lang="hr-HR" sz="1800" dirty="0" smtClean="0"/>
              <a:t> State/ </a:t>
            </a:r>
            <a:r>
              <a:rPr lang="hr-HR" sz="1800" dirty="0" err="1" smtClean="0"/>
              <a:t>professional</a:t>
            </a:r>
            <a:r>
              <a:rPr lang="hr-HR" sz="1800" dirty="0" smtClean="0"/>
              <a:t> </a:t>
            </a:r>
            <a:r>
              <a:rPr lang="hr-HR" sz="1800" dirty="0" err="1" smtClean="0"/>
              <a:t>exams</a:t>
            </a:r>
            <a:endParaRPr lang="hr-HR" sz="1800" dirty="0"/>
          </a:p>
          <a:p>
            <a:pPr algn="just"/>
            <a:r>
              <a:rPr lang="hr-HR" sz="1800" dirty="0" err="1" smtClean="0"/>
              <a:t>Participants</a:t>
            </a:r>
            <a:r>
              <a:rPr lang="hr-HR" sz="1800" dirty="0" smtClean="0"/>
              <a:t> </a:t>
            </a:r>
            <a:r>
              <a:rPr lang="hr-HR" sz="1800" dirty="0" err="1" smtClean="0"/>
              <a:t>can</a:t>
            </a:r>
            <a:r>
              <a:rPr lang="hr-HR" sz="1800" dirty="0" smtClean="0"/>
              <a:t> </a:t>
            </a:r>
            <a:r>
              <a:rPr lang="hr-HR" sz="1800" dirty="0" err="1" smtClean="0"/>
              <a:t>be</a:t>
            </a:r>
            <a:r>
              <a:rPr lang="hr-HR" sz="1800" dirty="0" smtClean="0"/>
              <a:t> </a:t>
            </a:r>
            <a:r>
              <a:rPr lang="hr-HR" sz="1800" dirty="0" err="1" smtClean="0"/>
              <a:t>included</a:t>
            </a:r>
            <a:r>
              <a:rPr lang="hr-HR" sz="1800" dirty="0" smtClean="0"/>
              <a:t> </a:t>
            </a:r>
            <a:r>
              <a:rPr lang="hr-HR" sz="1800" dirty="0" err="1" smtClean="0"/>
              <a:t>in</a:t>
            </a:r>
            <a:r>
              <a:rPr lang="hr-HR" sz="1800" dirty="0" smtClean="0"/>
              <a:t> short </a:t>
            </a:r>
            <a:r>
              <a:rPr lang="hr-HR" sz="1800" dirty="0" err="1" smtClean="0"/>
              <a:t>education</a:t>
            </a:r>
            <a:r>
              <a:rPr lang="hr-HR" sz="1800" dirty="0" smtClean="0"/>
              <a:t> </a:t>
            </a:r>
            <a:r>
              <a:rPr lang="hr-HR" sz="1800" dirty="0" err="1" smtClean="0"/>
              <a:t>actvities</a:t>
            </a:r>
            <a:r>
              <a:rPr lang="hr-HR" sz="1800" dirty="0" smtClean="0"/>
              <a:t> </a:t>
            </a:r>
            <a:r>
              <a:rPr lang="hr-HR" sz="1800" dirty="0" err="1" smtClean="0"/>
              <a:t>in</a:t>
            </a:r>
            <a:r>
              <a:rPr lang="hr-HR" sz="1800" dirty="0" smtClean="0"/>
              <a:t> </a:t>
            </a:r>
            <a:r>
              <a:rPr lang="hr-HR" sz="1800" dirty="0" err="1" smtClean="0"/>
              <a:t>the</a:t>
            </a:r>
            <a:r>
              <a:rPr lang="hr-HR" sz="1800" dirty="0" smtClean="0"/>
              <a:t> </a:t>
            </a:r>
            <a:r>
              <a:rPr lang="hr-HR" sz="1800" dirty="0" err="1" smtClean="0"/>
              <a:t>course</a:t>
            </a:r>
            <a:r>
              <a:rPr lang="hr-HR" sz="1800" dirty="0" smtClean="0"/>
              <a:t> </a:t>
            </a:r>
            <a:r>
              <a:rPr lang="hr-HR" sz="1800" dirty="0" err="1" smtClean="0"/>
              <a:t>of</a:t>
            </a:r>
            <a:r>
              <a:rPr lang="hr-HR" sz="1800" dirty="0" smtClean="0"/>
              <a:t> </a:t>
            </a:r>
            <a:r>
              <a:rPr lang="hr-HR" sz="1800" dirty="0" err="1" smtClean="0"/>
              <a:t>this</a:t>
            </a:r>
            <a:r>
              <a:rPr lang="hr-HR" sz="1800" dirty="0" smtClean="0"/>
              <a:t> </a:t>
            </a:r>
            <a:r>
              <a:rPr lang="hr-HR" sz="1800" dirty="0" err="1" smtClean="0"/>
              <a:t>measure</a:t>
            </a:r>
            <a:r>
              <a:rPr lang="hr-HR" sz="1800" dirty="0" smtClean="0"/>
              <a:t> </a:t>
            </a:r>
            <a:r>
              <a:rPr lang="hr-HR" sz="1800" dirty="0" err="1" smtClean="0"/>
              <a:t>according</a:t>
            </a:r>
            <a:r>
              <a:rPr lang="hr-HR" sz="1800" dirty="0" smtClean="0"/>
              <a:t> to </a:t>
            </a:r>
            <a:r>
              <a:rPr lang="hr-HR" sz="1800" dirty="0" err="1" smtClean="0"/>
              <a:t>the</a:t>
            </a:r>
            <a:r>
              <a:rPr lang="hr-HR" sz="1800" dirty="0" smtClean="0"/>
              <a:t> </a:t>
            </a:r>
            <a:r>
              <a:rPr lang="hr-HR" sz="1800" dirty="0" err="1" smtClean="0"/>
              <a:t>employer’s</a:t>
            </a:r>
            <a:r>
              <a:rPr lang="hr-HR" sz="1800" dirty="0" smtClean="0"/>
              <a:t> </a:t>
            </a:r>
            <a:r>
              <a:rPr lang="hr-HR" sz="1800" dirty="0" err="1" smtClean="0"/>
              <a:t>assessment</a:t>
            </a:r>
            <a:endParaRPr lang="hr-HR" sz="1800" dirty="0" smtClean="0"/>
          </a:p>
          <a:p>
            <a:pPr algn="just"/>
            <a:r>
              <a:rPr lang="hr-HR" sz="1800" dirty="0" err="1" smtClean="0"/>
              <a:t>Two</a:t>
            </a:r>
            <a:r>
              <a:rPr lang="hr-HR" sz="1800" dirty="0" smtClean="0"/>
              <a:t> </a:t>
            </a:r>
            <a:r>
              <a:rPr lang="hr-HR" sz="1800" dirty="0" err="1" smtClean="0"/>
              <a:t>target</a:t>
            </a:r>
            <a:r>
              <a:rPr lang="hr-HR" sz="1800" dirty="0" smtClean="0"/>
              <a:t> </a:t>
            </a:r>
            <a:r>
              <a:rPr lang="hr-HR" sz="1800" dirty="0" err="1" smtClean="0"/>
              <a:t>groups</a:t>
            </a:r>
            <a:r>
              <a:rPr lang="hr-HR" sz="1800" dirty="0" smtClean="0"/>
              <a:t>:</a:t>
            </a:r>
            <a:endParaRPr lang="hr-HR" sz="1800" dirty="0" smtClean="0"/>
          </a:p>
          <a:p>
            <a:pPr lvl="1" algn="just"/>
            <a:r>
              <a:rPr lang="hr-HR" sz="1600" dirty="0" err="1"/>
              <a:t>u</a:t>
            </a:r>
            <a:r>
              <a:rPr lang="hr-HR" sz="1600" dirty="0" err="1" smtClean="0"/>
              <a:t>nemployed</a:t>
            </a:r>
            <a:r>
              <a:rPr lang="hr-HR" sz="1600" dirty="0" smtClean="0"/>
              <a:t> </a:t>
            </a:r>
            <a:r>
              <a:rPr lang="hr-HR" sz="1600" dirty="0" err="1" smtClean="0"/>
              <a:t>persons</a:t>
            </a:r>
            <a:r>
              <a:rPr lang="hr-HR" sz="1600" dirty="0" smtClean="0"/>
              <a:t> </a:t>
            </a:r>
            <a:r>
              <a:rPr lang="hr-HR" sz="1600" dirty="0" err="1" smtClean="0"/>
              <a:t>up</a:t>
            </a:r>
            <a:r>
              <a:rPr lang="hr-HR" sz="1600" dirty="0" smtClean="0"/>
              <a:t> to 30 </a:t>
            </a:r>
            <a:r>
              <a:rPr lang="hr-HR" sz="1600" dirty="0" err="1" smtClean="0"/>
              <a:t>years</a:t>
            </a:r>
            <a:r>
              <a:rPr lang="hr-HR" sz="1600" dirty="0"/>
              <a:t> </a:t>
            </a:r>
            <a:r>
              <a:rPr lang="hr-HR" sz="1600" dirty="0" err="1" smtClean="0"/>
              <a:t>of</a:t>
            </a:r>
            <a:r>
              <a:rPr lang="hr-HR" sz="1600" dirty="0" smtClean="0"/>
              <a:t> age</a:t>
            </a:r>
            <a:r>
              <a:rPr lang="hr-HR" sz="1600" dirty="0" smtClean="0"/>
              <a:t> </a:t>
            </a:r>
            <a:r>
              <a:rPr lang="hr-HR" sz="1600" dirty="0" err="1" smtClean="0"/>
              <a:t>who</a:t>
            </a:r>
            <a:r>
              <a:rPr lang="hr-HR" sz="1600" dirty="0" smtClean="0"/>
              <a:t> do </a:t>
            </a:r>
            <a:r>
              <a:rPr lang="hr-HR" sz="1600" dirty="0" err="1" smtClean="0"/>
              <a:t>not</a:t>
            </a:r>
            <a:r>
              <a:rPr lang="hr-HR" sz="1600" dirty="0" smtClean="0"/>
              <a:t> </a:t>
            </a:r>
            <a:r>
              <a:rPr lang="hr-HR" sz="1600" dirty="0" err="1" smtClean="0"/>
              <a:t>have</a:t>
            </a:r>
            <a:r>
              <a:rPr lang="hr-HR" sz="1600" dirty="0" smtClean="0"/>
              <a:t> more </a:t>
            </a:r>
            <a:r>
              <a:rPr lang="hr-HR" sz="1600" dirty="0" err="1" smtClean="0"/>
              <a:t>than</a:t>
            </a:r>
            <a:r>
              <a:rPr lang="hr-HR" sz="1600" dirty="0" smtClean="0"/>
              <a:t> 12 </a:t>
            </a:r>
            <a:r>
              <a:rPr lang="hr-HR" sz="1600" dirty="0" err="1" smtClean="0"/>
              <a:t>months</a:t>
            </a:r>
            <a:r>
              <a:rPr lang="hr-HR" sz="1600" dirty="0" smtClean="0"/>
              <a:t> </a:t>
            </a:r>
            <a:r>
              <a:rPr lang="hr-HR" sz="1600" dirty="0" err="1" smtClean="0"/>
              <a:t>experience</a:t>
            </a:r>
            <a:r>
              <a:rPr lang="hr-HR" sz="1600" dirty="0" smtClean="0"/>
              <a:t> </a:t>
            </a:r>
            <a:r>
              <a:rPr lang="hr-HR" sz="1600" dirty="0" err="1" smtClean="0"/>
              <a:t>in</a:t>
            </a:r>
            <a:r>
              <a:rPr lang="hr-HR" sz="1600" dirty="0" smtClean="0"/>
              <a:t> </a:t>
            </a:r>
            <a:r>
              <a:rPr lang="hr-HR" sz="1600" dirty="0" err="1" smtClean="0"/>
              <a:t>the</a:t>
            </a:r>
            <a:r>
              <a:rPr lang="hr-HR" sz="1600" dirty="0" smtClean="0"/>
              <a:t> </a:t>
            </a:r>
            <a:r>
              <a:rPr lang="hr-HR" sz="1600" dirty="0" err="1" smtClean="0"/>
              <a:t>occupation</a:t>
            </a:r>
            <a:r>
              <a:rPr lang="hr-HR" sz="1600" dirty="0" smtClean="0"/>
              <a:t> for </a:t>
            </a:r>
            <a:r>
              <a:rPr lang="hr-HR" sz="1600" dirty="0" err="1" smtClean="0"/>
              <a:t>which</a:t>
            </a:r>
            <a:r>
              <a:rPr lang="hr-HR" sz="1600" dirty="0" smtClean="0"/>
              <a:t> </a:t>
            </a:r>
            <a:r>
              <a:rPr lang="hr-HR" sz="1600" dirty="0" err="1" smtClean="0"/>
              <a:t>they</a:t>
            </a:r>
            <a:r>
              <a:rPr lang="hr-HR" sz="1600" dirty="0" smtClean="0"/>
              <a:t> </a:t>
            </a:r>
            <a:r>
              <a:rPr lang="hr-HR" sz="1600" dirty="0" err="1" smtClean="0"/>
              <a:t>were</a:t>
            </a:r>
            <a:r>
              <a:rPr lang="hr-HR" sz="1600" dirty="0" smtClean="0"/>
              <a:t> </a:t>
            </a:r>
            <a:r>
              <a:rPr lang="hr-HR" sz="1600" dirty="0" err="1" smtClean="0"/>
              <a:t>educated</a:t>
            </a:r>
            <a:r>
              <a:rPr lang="hr-HR" sz="1600" dirty="0" smtClean="0"/>
              <a:t> </a:t>
            </a:r>
            <a:r>
              <a:rPr lang="hr-HR" sz="1600" dirty="0" err="1" smtClean="0"/>
              <a:t>and</a:t>
            </a:r>
            <a:r>
              <a:rPr lang="hr-HR" sz="1600" dirty="0" smtClean="0"/>
              <a:t> </a:t>
            </a:r>
            <a:r>
              <a:rPr lang="hr-HR" sz="1600" dirty="0" err="1" smtClean="0"/>
              <a:t>registered</a:t>
            </a:r>
            <a:r>
              <a:rPr lang="hr-HR" sz="1600" dirty="0" smtClean="0"/>
              <a:t> </a:t>
            </a:r>
            <a:r>
              <a:rPr lang="hr-HR" sz="1600" dirty="0" err="1" smtClean="0"/>
              <a:t>in</a:t>
            </a:r>
            <a:r>
              <a:rPr lang="hr-HR" sz="1600" dirty="0" smtClean="0"/>
              <a:t> </a:t>
            </a:r>
            <a:r>
              <a:rPr lang="hr-HR" sz="1600" dirty="0" err="1" smtClean="0"/>
              <a:t>the</a:t>
            </a:r>
            <a:r>
              <a:rPr lang="hr-HR" sz="1600" dirty="0" smtClean="0"/>
              <a:t> CES </a:t>
            </a:r>
            <a:r>
              <a:rPr lang="hr-HR" sz="1600" dirty="0" err="1" smtClean="0"/>
              <a:t>evidence</a:t>
            </a:r>
            <a:r>
              <a:rPr lang="hr-HR" sz="1600" dirty="0" smtClean="0"/>
              <a:t> for 30 </a:t>
            </a:r>
            <a:r>
              <a:rPr lang="hr-HR" sz="1600" dirty="0" err="1" smtClean="0"/>
              <a:t>days</a:t>
            </a:r>
            <a:r>
              <a:rPr lang="hr-HR" sz="1600" dirty="0" smtClean="0"/>
              <a:t> </a:t>
            </a:r>
          </a:p>
          <a:p>
            <a:pPr lvl="1" algn="just"/>
            <a:r>
              <a:rPr lang="hr-HR" sz="1600" dirty="0" err="1"/>
              <a:t>u</a:t>
            </a:r>
            <a:r>
              <a:rPr lang="hr-HR" sz="1600" dirty="0" err="1" smtClean="0"/>
              <a:t>nemployed</a:t>
            </a:r>
            <a:r>
              <a:rPr lang="hr-HR" sz="1600" dirty="0" smtClean="0"/>
              <a:t> </a:t>
            </a:r>
            <a:r>
              <a:rPr lang="hr-HR" sz="1600" dirty="0" err="1" smtClean="0"/>
              <a:t>persons</a:t>
            </a:r>
            <a:r>
              <a:rPr lang="hr-HR" sz="1600" dirty="0" smtClean="0"/>
              <a:t> </a:t>
            </a:r>
            <a:r>
              <a:rPr lang="hr-HR" sz="1600" dirty="0" err="1" smtClean="0"/>
              <a:t>older</a:t>
            </a:r>
            <a:r>
              <a:rPr lang="hr-HR" sz="1600" dirty="0" smtClean="0"/>
              <a:t> </a:t>
            </a:r>
            <a:r>
              <a:rPr lang="hr-HR" sz="1600" dirty="0" err="1" smtClean="0"/>
              <a:t>than</a:t>
            </a:r>
            <a:r>
              <a:rPr lang="hr-HR" sz="1600" dirty="0" smtClean="0"/>
              <a:t> 30 </a:t>
            </a:r>
            <a:r>
              <a:rPr lang="hr-HR" sz="1600" dirty="0" err="1" smtClean="0"/>
              <a:t>years</a:t>
            </a:r>
            <a:r>
              <a:rPr lang="hr-HR" sz="1600" dirty="0" smtClean="0"/>
              <a:t> </a:t>
            </a:r>
            <a:r>
              <a:rPr lang="hr-HR" sz="1600" dirty="0" err="1" smtClean="0"/>
              <a:t>who</a:t>
            </a:r>
            <a:r>
              <a:rPr lang="hr-HR" sz="1600" dirty="0" smtClean="0"/>
              <a:t> do </a:t>
            </a:r>
            <a:r>
              <a:rPr lang="hr-HR" sz="1600" dirty="0" err="1" smtClean="0"/>
              <a:t>not</a:t>
            </a:r>
            <a:r>
              <a:rPr lang="hr-HR" sz="1600" dirty="0" smtClean="0"/>
              <a:t> </a:t>
            </a:r>
            <a:r>
              <a:rPr lang="hr-HR" sz="1600" dirty="0" err="1" smtClean="0"/>
              <a:t>have</a:t>
            </a:r>
            <a:r>
              <a:rPr lang="hr-HR" sz="1600" dirty="0" smtClean="0"/>
              <a:t> more </a:t>
            </a:r>
            <a:r>
              <a:rPr lang="hr-HR" sz="1600" dirty="0" err="1" smtClean="0"/>
              <a:t>than</a:t>
            </a:r>
            <a:r>
              <a:rPr lang="hr-HR" sz="1600" dirty="0" smtClean="0"/>
              <a:t> 12 </a:t>
            </a:r>
            <a:r>
              <a:rPr lang="hr-HR" sz="1600" dirty="0" err="1" smtClean="0"/>
              <a:t>months</a:t>
            </a:r>
            <a:r>
              <a:rPr lang="hr-HR" sz="1600" dirty="0" smtClean="0"/>
              <a:t> </a:t>
            </a:r>
            <a:r>
              <a:rPr lang="hr-HR" sz="1600" dirty="0" err="1" smtClean="0"/>
              <a:t>experience</a:t>
            </a:r>
            <a:r>
              <a:rPr lang="hr-HR" sz="1600" dirty="0" smtClean="0"/>
              <a:t> </a:t>
            </a:r>
            <a:r>
              <a:rPr lang="hr-HR" sz="1600" dirty="0" err="1" smtClean="0"/>
              <a:t>in</a:t>
            </a:r>
            <a:r>
              <a:rPr lang="hr-HR" sz="1600" dirty="0" smtClean="0"/>
              <a:t> </a:t>
            </a:r>
            <a:r>
              <a:rPr lang="hr-HR" sz="1600" dirty="0" err="1" smtClean="0"/>
              <a:t>the</a:t>
            </a:r>
            <a:r>
              <a:rPr lang="hr-HR" sz="1600" dirty="0" smtClean="0"/>
              <a:t> </a:t>
            </a:r>
            <a:r>
              <a:rPr lang="hr-HR" sz="1600" dirty="0" err="1" smtClean="0"/>
              <a:t>occupation</a:t>
            </a:r>
            <a:r>
              <a:rPr lang="hr-HR" sz="1600" dirty="0"/>
              <a:t> </a:t>
            </a:r>
            <a:r>
              <a:rPr lang="hr-HR" sz="1600" dirty="0" smtClean="0"/>
              <a:t>for </a:t>
            </a:r>
            <a:r>
              <a:rPr lang="hr-HR" sz="1600" dirty="0" err="1" smtClean="0"/>
              <a:t>which</a:t>
            </a:r>
            <a:r>
              <a:rPr lang="hr-HR" sz="1600" dirty="0" smtClean="0"/>
              <a:t> </a:t>
            </a:r>
            <a:r>
              <a:rPr lang="hr-HR" sz="1600" dirty="0" err="1" smtClean="0"/>
              <a:t>they</a:t>
            </a:r>
            <a:r>
              <a:rPr lang="hr-HR" sz="1600" dirty="0" smtClean="0"/>
              <a:t> </a:t>
            </a:r>
            <a:r>
              <a:rPr lang="hr-HR" sz="1600" dirty="0" err="1" smtClean="0"/>
              <a:t>were</a:t>
            </a:r>
            <a:r>
              <a:rPr lang="hr-HR" sz="1600" dirty="0" smtClean="0"/>
              <a:t> </a:t>
            </a:r>
            <a:r>
              <a:rPr lang="hr-HR" sz="1600" dirty="0" err="1" smtClean="0"/>
              <a:t>educated</a:t>
            </a:r>
            <a:r>
              <a:rPr lang="hr-HR" sz="1600" dirty="0" smtClean="0"/>
              <a:t> </a:t>
            </a:r>
            <a:r>
              <a:rPr lang="hr-HR" sz="1600" dirty="0" err="1" smtClean="0"/>
              <a:t>and</a:t>
            </a:r>
            <a:r>
              <a:rPr lang="hr-HR" sz="1600" dirty="0" smtClean="0"/>
              <a:t> </a:t>
            </a:r>
            <a:r>
              <a:rPr lang="hr-HR" sz="1600" dirty="0" err="1" smtClean="0"/>
              <a:t>there</a:t>
            </a:r>
            <a:r>
              <a:rPr lang="hr-HR" sz="1600" dirty="0" smtClean="0"/>
              <a:t> are no </a:t>
            </a:r>
            <a:r>
              <a:rPr lang="hr-HR" sz="1600" dirty="0" err="1" smtClean="0"/>
              <a:t>formal</a:t>
            </a:r>
            <a:r>
              <a:rPr lang="hr-HR" sz="1600" dirty="0" smtClean="0"/>
              <a:t> </a:t>
            </a:r>
            <a:r>
              <a:rPr lang="hr-HR" sz="1600" dirty="0" err="1" smtClean="0"/>
              <a:t>criteria</a:t>
            </a:r>
            <a:r>
              <a:rPr lang="hr-HR" sz="1600" dirty="0" smtClean="0"/>
              <a:t> </a:t>
            </a:r>
            <a:r>
              <a:rPr lang="hr-HR" sz="1600" dirty="0" smtClean="0"/>
              <a:t>for </a:t>
            </a:r>
            <a:r>
              <a:rPr lang="hr-HR" sz="1600" dirty="0" err="1" smtClean="0"/>
              <a:t>taking</a:t>
            </a:r>
            <a:r>
              <a:rPr lang="hr-HR" sz="1600" dirty="0" smtClean="0"/>
              <a:t> </a:t>
            </a:r>
            <a:r>
              <a:rPr lang="hr-HR" sz="1600" dirty="0" err="1" smtClean="0"/>
              <a:t>licensing</a:t>
            </a:r>
            <a:r>
              <a:rPr lang="hr-HR" sz="1600" dirty="0" smtClean="0"/>
              <a:t> </a:t>
            </a:r>
            <a:r>
              <a:rPr lang="hr-HR" sz="1600" dirty="0" err="1" smtClean="0"/>
              <a:t>exams</a:t>
            </a:r>
            <a:r>
              <a:rPr lang="hr-HR" sz="1600" dirty="0" smtClean="0">
                <a:sym typeface="Wingdings" panose="05000000000000000000" pitchFamily="2" charset="2"/>
              </a:rPr>
              <a:t> </a:t>
            </a:r>
            <a:r>
              <a:rPr lang="hr-HR" sz="1600" dirty="0" err="1" smtClean="0">
                <a:sym typeface="Wingdings" panose="05000000000000000000" pitchFamily="2" charset="2"/>
              </a:rPr>
              <a:t>beneficiaries</a:t>
            </a:r>
            <a:r>
              <a:rPr lang="hr-HR" sz="1600" dirty="0" smtClean="0">
                <a:sym typeface="Wingdings" panose="05000000000000000000" pitchFamily="2" charset="2"/>
              </a:rPr>
              <a:t> </a:t>
            </a:r>
            <a:r>
              <a:rPr lang="hr-HR" sz="1600" dirty="0" err="1" smtClean="0">
                <a:sym typeface="Wingdings" panose="05000000000000000000" pitchFamily="2" charset="2"/>
              </a:rPr>
              <a:t>with</a:t>
            </a:r>
            <a:r>
              <a:rPr lang="hr-HR" sz="1600" dirty="0" smtClean="0">
                <a:sym typeface="Wingdings" panose="05000000000000000000" pitchFamily="2" charset="2"/>
              </a:rPr>
              <a:t> </a:t>
            </a:r>
            <a:r>
              <a:rPr lang="hr-HR" sz="1600" dirty="0" err="1" smtClean="0">
                <a:sym typeface="Wingdings" panose="05000000000000000000" pitchFamily="2" charset="2"/>
              </a:rPr>
              <a:t>completed</a:t>
            </a:r>
            <a:r>
              <a:rPr lang="hr-HR" sz="1600" dirty="0" smtClean="0">
                <a:sym typeface="Wingdings" panose="05000000000000000000" pitchFamily="2" charset="2"/>
              </a:rPr>
              <a:t> </a:t>
            </a:r>
            <a:r>
              <a:rPr lang="hr-HR" sz="1600" dirty="0" err="1" smtClean="0">
                <a:sym typeface="Wingdings" panose="05000000000000000000" pitchFamily="2" charset="2"/>
              </a:rPr>
              <a:t>secondary</a:t>
            </a:r>
            <a:r>
              <a:rPr lang="hr-HR" sz="1600" dirty="0" smtClean="0">
                <a:sym typeface="Wingdings" panose="05000000000000000000" pitchFamily="2" charset="2"/>
              </a:rPr>
              <a:t> </a:t>
            </a:r>
            <a:r>
              <a:rPr lang="hr-HR" sz="1600" dirty="0" err="1" smtClean="0">
                <a:sym typeface="Wingdings" panose="05000000000000000000" pitchFamily="2" charset="2"/>
              </a:rPr>
              <a:t>and</a:t>
            </a:r>
            <a:r>
              <a:rPr lang="hr-HR" sz="1600" dirty="0" smtClean="0">
                <a:sym typeface="Wingdings" panose="05000000000000000000" pitchFamily="2" charset="2"/>
              </a:rPr>
              <a:t> </a:t>
            </a:r>
            <a:r>
              <a:rPr lang="hr-HR" sz="1600" dirty="0" err="1" smtClean="0">
                <a:sym typeface="Wingdings" panose="05000000000000000000" pitchFamily="2" charset="2"/>
              </a:rPr>
              <a:t>higher</a:t>
            </a:r>
            <a:r>
              <a:rPr lang="hr-HR" sz="1600" dirty="0" smtClean="0">
                <a:sym typeface="Wingdings" panose="05000000000000000000" pitchFamily="2" charset="2"/>
              </a:rPr>
              <a:t> </a:t>
            </a:r>
            <a:r>
              <a:rPr lang="hr-HR" sz="1600" dirty="0" err="1" smtClean="0">
                <a:sym typeface="Wingdings" panose="05000000000000000000" pitchFamily="2" charset="2"/>
              </a:rPr>
              <a:t>education</a:t>
            </a:r>
            <a:r>
              <a:rPr lang="hr-HR" sz="1600" dirty="0" smtClean="0">
                <a:sym typeface="Wingdings" panose="05000000000000000000" pitchFamily="2" charset="2"/>
              </a:rPr>
              <a:t> </a:t>
            </a:r>
            <a:r>
              <a:rPr lang="hr-HR" sz="1600" dirty="0" err="1" smtClean="0">
                <a:sym typeface="Wingdings" panose="05000000000000000000" pitchFamily="2" charset="2"/>
              </a:rPr>
              <a:t>in</a:t>
            </a:r>
            <a:r>
              <a:rPr lang="hr-HR" sz="1600" dirty="0" smtClean="0">
                <a:sym typeface="Wingdings" panose="05000000000000000000" pitchFamily="2" charset="2"/>
              </a:rPr>
              <a:t> </a:t>
            </a:r>
            <a:r>
              <a:rPr lang="hr-HR" sz="1600" dirty="0" err="1" smtClean="0">
                <a:sym typeface="Wingdings" panose="05000000000000000000" pitchFamily="2" charset="2"/>
              </a:rPr>
              <a:t>professions</a:t>
            </a:r>
            <a:r>
              <a:rPr lang="hr-HR" sz="1600" dirty="0" smtClean="0">
                <a:sym typeface="Wingdings" panose="05000000000000000000" pitchFamily="2" charset="2"/>
              </a:rPr>
              <a:t> </a:t>
            </a:r>
            <a:r>
              <a:rPr lang="hr-HR" sz="1600" dirty="0" err="1" smtClean="0">
                <a:sym typeface="Wingdings" panose="05000000000000000000" pitchFamily="2" charset="2"/>
              </a:rPr>
              <a:t>related</a:t>
            </a:r>
            <a:r>
              <a:rPr lang="hr-HR" sz="1600" dirty="0" smtClean="0">
                <a:sym typeface="Wingdings" panose="05000000000000000000" pitchFamily="2" charset="2"/>
              </a:rPr>
              <a:t> to </a:t>
            </a:r>
            <a:r>
              <a:rPr lang="hr-HR" sz="1600" dirty="0" err="1" smtClean="0">
                <a:sym typeface="Wingdings" panose="05000000000000000000" pitchFamily="2" charset="2"/>
              </a:rPr>
              <a:t>social</a:t>
            </a:r>
            <a:r>
              <a:rPr lang="hr-HR" sz="1600" dirty="0" smtClean="0">
                <a:sym typeface="Wingdings" panose="05000000000000000000" pitchFamily="2" charset="2"/>
              </a:rPr>
              <a:t> care, </a:t>
            </a:r>
            <a:r>
              <a:rPr lang="hr-HR" sz="1600" dirty="0" err="1" smtClean="0">
                <a:sym typeface="Wingdings" panose="05000000000000000000" pitchFamily="2" charset="2"/>
              </a:rPr>
              <a:t>education</a:t>
            </a:r>
            <a:r>
              <a:rPr lang="hr-HR" sz="1600" dirty="0" smtClean="0">
                <a:sym typeface="Wingdings" panose="05000000000000000000" pitchFamily="2" charset="2"/>
              </a:rPr>
              <a:t>, </a:t>
            </a:r>
            <a:r>
              <a:rPr lang="hr-HR" sz="1600" dirty="0" err="1" smtClean="0">
                <a:sym typeface="Wingdings" panose="05000000000000000000" pitchFamily="2" charset="2"/>
              </a:rPr>
              <a:t>health</a:t>
            </a:r>
            <a:r>
              <a:rPr lang="hr-HR" sz="1600" dirty="0" smtClean="0">
                <a:sym typeface="Wingdings" panose="05000000000000000000" pitchFamily="2" charset="2"/>
              </a:rPr>
              <a:t> </a:t>
            </a:r>
            <a:r>
              <a:rPr lang="hr-HR" sz="1600" dirty="0" err="1" smtClean="0">
                <a:sym typeface="Wingdings" panose="05000000000000000000" pitchFamily="2" charset="2"/>
              </a:rPr>
              <a:t>and</a:t>
            </a:r>
            <a:r>
              <a:rPr lang="hr-HR" sz="1600" dirty="0" smtClean="0">
                <a:sym typeface="Wingdings" panose="05000000000000000000" pitchFamily="2" charset="2"/>
              </a:rPr>
              <a:t> </a:t>
            </a:r>
            <a:r>
              <a:rPr lang="hr-HR" sz="1600" dirty="0" err="1" smtClean="0">
                <a:sym typeface="Wingdings" panose="05000000000000000000" pitchFamily="2" charset="2"/>
              </a:rPr>
              <a:t>culture</a:t>
            </a:r>
            <a:r>
              <a:rPr lang="hr-HR" sz="1600" dirty="0" smtClean="0">
                <a:sym typeface="Wingdings" panose="05000000000000000000" pitchFamily="2" charset="2"/>
              </a:rPr>
              <a:t>.</a:t>
            </a:r>
            <a:endParaRPr lang="hr-HR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395536" y="908720"/>
            <a:ext cx="8407896" cy="648072"/>
          </a:xfrm>
        </p:spPr>
        <p:txBody>
          <a:bodyPr/>
          <a:lstStyle/>
          <a:p>
            <a:r>
              <a:rPr lang="pl-PL" sz="2200" b="1" dirty="0" smtClean="0"/>
              <a:t>Occupational</a:t>
            </a:r>
            <a:r>
              <a:rPr lang="pl-PL" sz="2200" b="1" dirty="0" smtClean="0"/>
              <a:t> Training without Commencing </a:t>
            </a:r>
            <a:r>
              <a:rPr lang="pl-PL" sz="2200" b="1" dirty="0"/>
              <a:t>E</a:t>
            </a:r>
            <a:r>
              <a:rPr lang="pl-PL" sz="2200" b="1" dirty="0" smtClean="0"/>
              <a:t>mployment</a:t>
            </a: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360963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700808"/>
            <a:ext cx="7999040" cy="4395192"/>
          </a:xfrm>
        </p:spPr>
        <p:txBody>
          <a:bodyPr/>
          <a:lstStyle/>
          <a:p>
            <a:pPr algn="just"/>
            <a:r>
              <a:rPr lang="hr-HR" sz="2000" dirty="0" smtClean="0"/>
              <a:t>State </a:t>
            </a:r>
            <a:r>
              <a:rPr lang="hr-HR" sz="2000" dirty="0" err="1" smtClean="0"/>
              <a:t>subsidies</a:t>
            </a:r>
            <a:r>
              <a:rPr lang="hr-HR" sz="2000" dirty="0" smtClean="0"/>
              <a:t> are </a:t>
            </a:r>
            <a:r>
              <a:rPr lang="hr-HR" sz="2000" dirty="0" err="1" smtClean="0"/>
              <a:t>granted</a:t>
            </a:r>
            <a:r>
              <a:rPr lang="hr-HR" sz="2000" dirty="0" smtClean="0"/>
              <a:t> for </a:t>
            </a:r>
            <a:r>
              <a:rPr lang="hr-HR" sz="2000" dirty="0" err="1" smtClean="0"/>
              <a:t>the</a:t>
            </a:r>
            <a:r>
              <a:rPr lang="hr-HR" sz="2000" dirty="0" smtClean="0"/>
              <a:t> </a:t>
            </a:r>
            <a:r>
              <a:rPr lang="hr-HR" sz="2000" dirty="0" err="1" smtClean="0"/>
              <a:t>programmes</a:t>
            </a:r>
            <a:r>
              <a:rPr lang="hr-HR" sz="2000" dirty="0" smtClean="0"/>
              <a:t> </a:t>
            </a:r>
            <a:r>
              <a:rPr lang="hr-HR" sz="2000" dirty="0" err="1" smtClean="0"/>
              <a:t>of</a:t>
            </a:r>
            <a:r>
              <a:rPr lang="hr-HR" sz="2000" dirty="0" smtClean="0"/>
              <a:t> general </a:t>
            </a:r>
            <a:r>
              <a:rPr lang="hr-HR" sz="2000" dirty="0" err="1" smtClean="0"/>
              <a:t>trainings</a:t>
            </a:r>
            <a:r>
              <a:rPr lang="hr-HR" sz="2000" dirty="0" smtClean="0"/>
              <a:t> (</a:t>
            </a:r>
            <a:r>
              <a:rPr lang="hr-HR" sz="2000" dirty="0" err="1" smtClean="0"/>
              <a:t>transversal</a:t>
            </a:r>
            <a:r>
              <a:rPr lang="hr-HR" sz="2000" dirty="0" smtClean="0"/>
              <a:t> </a:t>
            </a:r>
            <a:r>
              <a:rPr lang="hr-HR" sz="2000" dirty="0" err="1" smtClean="0"/>
              <a:t>skills</a:t>
            </a:r>
            <a:r>
              <a:rPr lang="hr-HR" sz="2000" dirty="0" smtClean="0"/>
              <a:t> </a:t>
            </a:r>
            <a:r>
              <a:rPr lang="hr-HR" sz="2000" dirty="0" err="1" smtClean="0"/>
              <a:t>which</a:t>
            </a:r>
            <a:r>
              <a:rPr lang="hr-HR" sz="2000" dirty="0" smtClean="0"/>
              <a:t> </a:t>
            </a:r>
            <a:r>
              <a:rPr lang="hr-HR" sz="2000" dirty="0" err="1" smtClean="0"/>
              <a:t>can</a:t>
            </a:r>
            <a:r>
              <a:rPr lang="hr-HR" sz="2000" dirty="0" smtClean="0"/>
              <a:t> </a:t>
            </a:r>
            <a:r>
              <a:rPr lang="hr-HR" sz="2000" dirty="0" err="1" smtClean="0"/>
              <a:t>be</a:t>
            </a:r>
            <a:r>
              <a:rPr lang="hr-HR" sz="2000" dirty="0" smtClean="0"/>
              <a:t> </a:t>
            </a:r>
            <a:r>
              <a:rPr lang="hr-HR" sz="2000" dirty="0" err="1" smtClean="0"/>
              <a:t>used</a:t>
            </a:r>
            <a:r>
              <a:rPr lang="hr-HR" sz="2000" dirty="0" smtClean="0"/>
              <a:t> </a:t>
            </a:r>
            <a:r>
              <a:rPr lang="hr-HR" sz="2000" dirty="0" err="1" smtClean="0"/>
              <a:t>by</a:t>
            </a:r>
            <a:r>
              <a:rPr lang="hr-HR" sz="2000" dirty="0" smtClean="0"/>
              <a:t> </a:t>
            </a:r>
            <a:r>
              <a:rPr lang="hr-HR" sz="2000" dirty="0" err="1" smtClean="0"/>
              <a:t>other</a:t>
            </a:r>
            <a:r>
              <a:rPr lang="hr-HR" sz="2000" dirty="0" smtClean="0"/>
              <a:t> </a:t>
            </a:r>
            <a:r>
              <a:rPr lang="hr-HR" sz="2000" dirty="0" err="1" smtClean="0"/>
              <a:t>employers</a:t>
            </a:r>
            <a:r>
              <a:rPr lang="hr-HR" sz="2000" dirty="0" smtClean="0"/>
              <a:t>) </a:t>
            </a:r>
            <a:r>
              <a:rPr lang="hr-HR" sz="2000" dirty="0" err="1" smtClean="0"/>
              <a:t>and</a:t>
            </a:r>
            <a:r>
              <a:rPr lang="hr-HR" sz="2000" dirty="0" smtClean="0"/>
              <a:t> </a:t>
            </a:r>
            <a:r>
              <a:rPr lang="hr-HR" sz="2000" dirty="0" err="1" smtClean="0"/>
              <a:t>special</a:t>
            </a:r>
            <a:r>
              <a:rPr lang="hr-HR" sz="2000" dirty="0" smtClean="0"/>
              <a:t> </a:t>
            </a:r>
            <a:r>
              <a:rPr lang="hr-HR" sz="2000" dirty="0" err="1" smtClean="0"/>
              <a:t>trainings</a:t>
            </a:r>
            <a:r>
              <a:rPr lang="hr-HR" sz="2000" dirty="0" smtClean="0"/>
              <a:t> (</a:t>
            </a:r>
            <a:r>
              <a:rPr lang="hr-HR" sz="2000" dirty="0" err="1" smtClean="0"/>
              <a:t>specific</a:t>
            </a:r>
            <a:r>
              <a:rPr lang="hr-HR" sz="2000" dirty="0" smtClean="0"/>
              <a:t> </a:t>
            </a:r>
            <a:r>
              <a:rPr lang="hr-HR" sz="2000" dirty="0" err="1" smtClean="0"/>
              <a:t>skills</a:t>
            </a:r>
            <a:r>
              <a:rPr lang="hr-HR" sz="2000" dirty="0" smtClean="0"/>
              <a:t> for </a:t>
            </a:r>
            <a:r>
              <a:rPr lang="hr-HR" sz="2000" dirty="0" err="1" smtClean="0"/>
              <a:t>employment</a:t>
            </a:r>
            <a:r>
              <a:rPr lang="hr-HR" sz="2000" dirty="0" smtClean="0"/>
              <a:t>)</a:t>
            </a:r>
            <a:endParaRPr lang="hr-HR" sz="2000" dirty="0" smtClean="0"/>
          </a:p>
          <a:p>
            <a:pPr algn="just"/>
            <a:r>
              <a:rPr lang="hr-HR" sz="2000" dirty="0" err="1" smtClean="0">
                <a:effectLst/>
              </a:rPr>
              <a:t>The</a:t>
            </a:r>
            <a:r>
              <a:rPr lang="hr-HR" sz="2000" dirty="0" smtClean="0">
                <a:effectLst/>
              </a:rPr>
              <a:t> </a:t>
            </a:r>
            <a:r>
              <a:rPr lang="hr-HR" sz="2000" dirty="0" err="1" smtClean="0">
                <a:effectLst/>
              </a:rPr>
              <a:t>aim</a:t>
            </a:r>
            <a:r>
              <a:rPr lang="hr-HR" sz="2000" dirty="0" smtClean="0">
                <a:effectLst/>
              </a:rPr>
              <a:t> </a:t>
            </a:r>
            <a:r>
              <a:rPr lang="hr-HR" sz="2000" dirty="0" err="1" smtClean="0">
                <a:effectLst/>
              </a:rPr>
              <a:t>of</a:t>
            </a:r>
            <a:r>
              <a:rPr lang="hr-HR" sz="2000" dirty="0" smtClean="0">
                <a:effectLst/>
              </a:rPr>
              <a:t> </a:t>
            </a:r>
            <a:r>
              <a:rPr lang="hr-HR" sz="2000" dirty="0" err="1" smtClean="0">
                <a:effectLst/>
              </a:rPr>
              <a:t>the</a:t>
            </a:r>
            <a:r>
              <a:rPr lang="hr-HR" sz="2000" dirty="0" smtClean="0">
                <a:effectLst/>
              </a:rPr>
              <a:t> </a:t>
            </a:r>
            <a:r>
              <a:rPr lang="hr-HR" sz="2000" dirty="0" err="1" smtClean="0">
                <a:effectLst/>
              </a:rPr>
              <a:t>measure</a:t>
            </a:r>
            <a:r>
              <a:rPr lang="hr-HR" sz="2000" dirty="0" smtClean="0">
                <a:effectLst/>
              </a:rPr>
              <a:t> </a:t>
            </a:r>
            <a:r>
              <a:rPr lang="hr-HR" sz="2000" dirty="0" err="1" smtClean="0">
                <a:effectLst/>
              </a:rPr>
              <a:t>is</a:t>
            </a:r>
            <a:r>
              <a:rPr lang="hr-HR" sz="2000" dirty="0" smtClean="0">
                <a:effectLst/>
              </a:rPr>
              <a:t> to </a:t>
            </a:r>
            <a:r>
              <a:rPr lang="hr-HR" sz="2000" dirty="0" err="1" smtClean="0">
                <a:effectLst/>
              </a:rPr>
              <a:t>encourage</a:t>
            </a:r>
            <a:r>
              <a:rPr lang="hr-HR" sz="2000" dirty="0" smtClean="0">
                <a:effectLst/>
              </a:rPr>
              <a:t> </a:t>
            </a:r>
            <a:r>
              <a:rPr lang="hr-HR" sz="2000" dirty="0" err="1" smtClean="0">
                <a:effectLst/>
              </a:rPr>
              <a:t>further</a:t>
            </a:r>
            <a:r>
              <a:rPr lang="hr-HR" sz="2000" dirty="0" smtClean="0">
                <a:effectLst/>
              </a:rPr>
              <a:t> </a:t>
            </a:r>
            <a:r>
              <a:rPr lang="hr-HR" sz="2000" dirty="0" err="1" smtClean="0">
                <a:effectLst/>
              </a:rPr>
              <a:t>education</a:t>
            </a:r>
            <a:r>
              <a:rPr lang="hr-HR" sz="2000" dirty="0" smtClean="0">
                <a:effectLst/>
              </a:rPr>
              <a:t> </a:t>
            </a:r>
            <a:r>
              <a:rPr lang="hr-HR" sz="2000" dirty="0" err="1" smtClean="0">
                <a:effectLst/>
              </a:rPr>
              <a:t>of</a:t>
            </a:r>
            <a:r>
              <a:rPr lang="hr-HR" sz="2000" dirty="0" smtClean="0">
                <a:effectLst/>
              </a:rPr>
              <a:t> </a:t>
            </a:r>
            <a:r>
              <a:rPr lang="hr-HR" sz="2000" dirty="0" err="1" smtClean="0"/>
              <a:t>employees</a:t>
            </a:r>
            <a:r>
              <a:rPr lang="hr-HR" sz="2000" dirty="0" smtClean="0"/>
              <a:t> </a:t>
            </a:r>
            <a:r>
              <a:rPr lang="hr-HR" sz="2000" dirty="0" err="1" smtClean="0"/>
              <a:t>by</a:t>
            </a:r>
            <a:r>
              <a:rPr lang="hr-HR" sz="2000" dirty="0" smtClean="0"/>
              <a:t> </a:t>
            </a:r>
            <a:r>
              <a:rPr lang="hr-HR" sz="2000" dirty="0" err="1" smtClean="0"/>
              <a:t>co-financing</a:t>
            </a:r>
            <a:r>
              <a:rPr lang="hr-HR" sz="2000" dirty="0" smtClean="0"/>
              <a:t> training </a:t>
            </a:r>
            <a:r>
              <a:rPr lang="hr-HR" sz="2000" dirty="0" err="1" smtClean="0"/>
              <a:t>expenses</a:t>
            </a:r>
            <a:r>
              <a:rPr lang="hr-HR" sz="2000" dirty="0" smtClean="0"/>
              <a:t> </a:t>
            </a:r>
            <a:r>
              <a:rPr lang="hr-HR" sz="2000" dirty="0" err="1" smtClean="0"/>
              <a:t>of</a:t>
            </a:r>
            <a:r>
              <a:rPr lang="hr-HR" sz="2000" dirty="0" smtClean="0"/>
              <a:t> </a:t>
            </a:r>
            <a:r>
              <a:rPr lang="hr-HR" sz="2000" dirty="0" err="1" smtClean="0"/>
              <a:t>employees</a:t>
            </a:r>
            <a:r>
              <a:rPr lang="hr-HR" sz="2000" dirty="0" smtClean="0"/>
              <a:t> </a:t>
            </a:r>
            <a:r>
              <a:rPr lang="hr-HR" sz="2000" dirty="0" err="1" smtClean="0"/>
              <a:t>who</a:t>
            </a:r>
            <a:r>
              <a:rPr lang="hr-HR" sz="2000" dirty="0" smtClean="0"/>
              <a:t> </a:t>
            </a:r>
            <a:r>
              <a:rPr lang="hr-HR" sz="2000" dirty="0" err="1" smtClean="0"/>
              <a:t>work</a:t>
            </a:r>
            <a:r>
              <a:rPr lang="hr-HR" sz="2000" dirty="0" smtClean="0"/>
              <a:t> for </a:t>
            </a:r>
            <a:r>
              <a:rPr lang="hr-HR" sz="2000" dirty="0" err="1" smtClean="0"/>
              <a:t>known</a:t>
            </a:r>
            <a:r>
              <a:rPr lang="hr-HR" sz="2000" dirty="0" smtClean="0"/>
              <a:t> </a:t>
            </a:r>
            <a:r>
              <a:rPr lang="hr-HR" sz="2000" dirty="0" err="1" smtClean="0"/>
              <a:t>employers</a:t>
            </a:r>
            <a:r>
              <a:rPr lang="hr-HR" sz="2000" dirty="0" smtClean="0"/>
              <a:t> (</a:t>
            </a:r>
            <a:r>
              <a:rPr lang="hr-HR" sz="2000" dirty="0" err="1" smtClean="0"/>
              <a:t>up</a:t>
            </a:r>
            <a:r>
              <a:rPr lang="hr-HR" sz="2000" dirty="0" smtClean="0"/>
              <a:t> to 70% </a:t>
            </a:r>
            <a:r>
              <a:rPr lang="hr-HR" sz="2000" dirty="0" err="1" smtClean="0"/>
              <a:t>of</a:t>
            </a:r>
            <a:r>
              <a:rPr lang="hr-HR" sz="2000" dirty="0" smtClean="0"/>
              <a:t> </a:t>
            </a:r>
            <a:r>
              <a:rPr lang="hr-HR" sz="2000" dirty="0" err="1" smtClean="0"/>
              <a:t>costs</a:t>
            </a:r>
            <a:r>
              <a:rPr lang="hr-HR" sz="2000" dirty="0" smtClean="0"/>
              <a:t>)</a:t>
            </a:r>
            <a:endParaRPr lang="hr-HR" sz="2000" dirty="0" smtClean="0"/>
          </a:p>
          <a:p>
            <a:pPr algn="just"/>
            <a:r>
              <a:rPr lang="hr-HR" sz="2000" dirty="0" smtClean="0"/>
              <a:t>Companies </a:t>
            </a:r>
            <a:r>
              <a:rPr lang="hr-HR" sz="2000" dirty="0" err="1" smtClean="0"/>
              <a:t>should</a:t>
            </a:r>
            <a:r>
              <a:rPr lang="hr-HR" sz="2000" dirty="0" smtClean="0"/>
              <a:t> </a:t>
            </a:r>
            <a:r>
              <a:rPr lang="hr-HR" sz="2000" dirty="0" err="1" smtClean="0"/>
              <a:t>be</a:t>
            </a:r>
            <a:r>
              <a:rPr lang="hr-HR" sz="2000" dirty="0" smtClean="0"/>
              <a:t> </a:t>
            </a:r>
            <a:r>
              <a:rPr lang="hr-HR" sz="2000" dirty="0" err="1" smtClean="0"/>
              <a:t>profitable</a:t>
            </a:r>
            <a:endParaRPr lang="hr-HR" sz="2000" dirty="0" smtClean="0"/>
          </a:p>
          <a:p>
            <a:pPr algn="just"/>
            <a:r>
              <a:rPr lang="hr-HR" sz="2000" dirty="0" smtClean="0"/>
              <a:t>Target </a:t>
            </a:r>
            <a:r>
              <a:rPr lang="hr-HR" sz="2000" dirty="0" err="1" smtClean="0"/>
              <a:t>groups</a:t>
            </a:r>
            <a:endParaRPr lang="hr-HR" sz="2000" dirty="0" smtClean="0"/>
          </a:p>
          <a:p>
            <a:pPr lvl="1" algn="just"/>
            <a:r>
              <a:rPr lang="hr-HR" sz="1600" dirty="0"/>
              <a:t>t</a:t>
            </a:r>
            <a:r>
              <a:rPr lang="hr-HR" sz="1600" dirty="0" smtClean="0"/>
              <a:t>raining </a:t>
            </a:r>
            <a:r>
              <a:rPr lang="hr-HR" sz="1600" dirty="0" err="1" smtClean="0"/>
              <a:t>of</a:t>
            </a:r>
            <a:r>
              <a:rPr lang="hr-HR" sz="1600" dirty="0" smtClean="0"/>
              <a:t> </a:t>
            </a:r>
            <a:r>
              <a:rPr lang="hr-HR" sz="1600" dirty="0" err="1" smtClean="0"/>
              <a:t>the</a:t>
            </a:r>
            <a:r>
              <a:rPr lang="hr-HR" sz="1600" dirty="0" smtClean="0"/>
              <a:t> </a:t>
            </a:r>
            <a:r>
              <a:rPr lang="hr-HR" sz="1600" dirty="0" err="1" smtClean="0"/>
              <a:t>newly</a:t>
            </a:r>
            <a:r>
              <a:rPr lang="hr-HR" sz="1600" dirty="0" smtClean="0"/>
              <a:t> </a:t>
            </a:r>
            <a:r>
              <a:rPr lang="hr-HR" sz="1600" dirty="0" err="1" smtClean="0"/>
              <a:t>employed</a:t>
            </a:r>
            <a:endParaRPr lang="hr-HR" sz="1600" b="1" dirty="0" smtClean="0"/>
          </a:p>
          <a:p>
            <a:pPr lvl="1" algn="just"/>
            <a:r>
              <a:rPr lang="hr-HR" sz="1600" dirty="0" smtClean="0">
                <a:sym typeface="Wingdings" panose="05000000000000000000" pitchFamily="2" charset="2"/>
              </a:rPr>
              <a:t>training </a:t>
            </a:r>
            <a:r>
              <a:rPr lang="hr-HR" sz="1600" dirty="0" err="1" smtClean="0">
                <a:sym typeface="Wingdings" panose="05000000000000000000" pitchFamily="2" charset="2"/>
              </a:rPr>
              <a:t>of</a:t>
            </a:r>
            <a:r>
              <a:rPr lang="hr-HR" sz="1600" dirty="0" smtClean="0">
                <a:sym typeface="Wingdings" panose="05000000000000000000" pitchFamily="2" charset="2"/>
              </a:rPr>
              <a:t> </a:t>
            </a:r>
            <a:r>
              <a:rPr lang="hr-HR" sz="1600" dirty="0" err="1" smtClean="0">
                <a:sym typeface="Wingdings" panose="05000000000000000000" pitchFamily="2" charset="2"/>
              </a:rPr>
              <a:t>employed</a:t>
            </a:r>
            <a:r>
              <a:rPr lang="hr-HR" sz="1600" dirty="0" smtClean="0">
                <a:sym typeface="Wingdings" panose="05000000000000000000" pitchFamily="2" charset="2"/>
              </a:rPr>
              <a:t> </a:t>
            </a:r>
            <a:r>
              <a:rPr lang="hr-HR" sz="1600" dirty="0" err="1" smtClean="0">
                <a:sym typeface="Wingdings" panose="05000000000000000000" pitchFamily="2" charset="2"/>
              </a:rPr>
              <a:t>with</a:t>
            </a:r>
            <a:r>
              <a:rPr lang="hr-HR" sz="1600" dirty="0" smtClean="0">
                <a:sym typeface="Wingdings" panose="05000000000000000000" pitchFamily="2" charset="2"/>
              </a:rPr>
              <a:t> </a:t>
            </a:r>
            <a:r>
              <a:rPr lang="hr-HR" sz="1600" dirty="0" err="1" smtClean="0">
                <a:sym typeface="Wingdings" panose="05000000000000000000" pitchFamily="2" charset="2"/>
              </a:rPr>
              <a:t>work</a:t>
            </a:r>
            <a:r>
              <a:rPr lang="hr-HR" sz="1600" dirty="0" smtClean="0">
                <a:sym typeface="Wingdings" panose="05000000000000000000" pitchFamily="2" charset="2"/>
              </a:rPr>
              <a:t> </a:t>
            </a:r>
            <a:r>
              <a:rPr lang="hr-HR" sz="1600" dirty="0" err="1" smtClean="0">
                <a:sym typeface="Wingdings" panose="05000000000000000000" pitchFamily="2" charset="2"/>
              </a:rPr>
              <a:t>contracts</a:t>
            </a:r>
            <a:r>
              <a:rPr lang="hr-HR" sz="1600" dirty="0" smtClean="0">
                <a:sym typeface="Wingdings" panose="05000000000000000000" pitchFamily="2" charset="2"/>
              </a:rPr>
              <a:t> for </a:t>
            </a:r>
            <a:r>
              <a:rPr lang="hr-HR" sz="1600" dirty="0" err="1" smtClean="0">
                <a:sym typeface="Wingdings" panose="05000000000000000000" pitchFamily="2" charset="2"/>
              </a:rPr>
              <a:t>an</a:t>
            </a:r>
            <a:r>
              <a:rPr lang="hr-HR" sz="1600" dirty="0" smtClean="0">
                <a:sym typeface="Wingdings" panose="05000000000000000000" pitchFamily="2" charset="2"/>
              </a:rPr>
              <a:t> </a:t>
            </a:r>
            <a:r>
              <a:rPr lang="hr-HR" sz="1600" dirty="0" err="1" smtClean="0">
                <a:sym typeface="Wingdings" panose="05000000000000000000" pitchFamily="2" charset="2"/>
              </a:rPr>
              <a:t>indefinite</a:t>
            </a:r>
            <a:r>
              <a:rPr lang="hr-HR" sz="1600" dirty="0" smtClean="0">
                <a:sym typeface="Wingdings" panose="05000000000000000000" pitchFamily="2" charset="2"/>
              </a:rPr>
              <a:t> period </a:t>
            </a:r>
            <a:r>
              <a:rPr lang="hr-HR" sz="1600" dirty="0" err="1" smtClean="0">
                <a:sym typeface="Wingdings" panose="05000000000000000000" pitchFamily="2" charset="2"/>
              </a:rPr>
              <a:t>of</a:t>
            </a:r>
            <a:r>
              <a:rPr lang="hr-HR" sz="1600" dirty="0" smtClean="0">
                <a:sym typeface="Wingdings" panose="05000000000000000000" pitchFamily="2" charset="2"/>
              </a:rPr>
              <a:t> time </a:t>
            </a:r>
            <a:r>
              <a:rPr lang="hr-HR" sz="1600" dirty="0" smtClean="0">
                <a:sym typeface="Wingdings" panose="05000000000000000000" pitchFamily="2" charset="2"/>
              </a:rPr>
              <a:t></a:t>
            </a:r>
            <a:r>
              <a:rPr lang="hr-HR" sz="1600" dirty="0" smtClean="0"/>
              <a:t> </a:t>
            </a:r>
            <a:r>
              <a:rPr lang="hr-HR" sz="1600" dirty="0" err="1" smtClean="0"/>
              <a:t>the</a:t>
            </a:r>
            <a:r>
              <a:rPr lang="hr-HR" sz="1600" dirty="0" smtClean="0"/>
              <a:t> </a:t>
            </a:r>
            <a:r>
              <a:rPr lang="hr-HR" sz="1600" dirty="0" err="1" smtClean="0"/>
              <a:t>aim</a:t>
            </a:r>
            <a:r>
              <a:rPr lang="hr-HR" sz="1600" dirty="0" smtClean="0"/>
              <a:t> </a:t>
            </a:r>
            <a:r>
              <a:rPr lang="hr-HR" sz="1600" dirty="0" err="1" smtClean="0"/>
              <a:t>is</a:t>
            </a:r>
            <a:r>
              <a:rPr lang="hr-HR" sz="1600" dirty="0" smtClean="0"/>
              <a:t> to </a:t>
            </a:r>
            <a:r>
              <a:rPr lang="hr-HR" sz="1600" dirty="0" err="1" smtClean="0"/>
              <a:t>raise</a:t>
            </a:r>
            <a:r>
              <a:rPr lang="hr-HR" sz="1600" dirty="0" smtClean="0"/>
              <a:t> </a:t>
            </a:r>
            <a:r>
              <a:rPr lang="hr-HR" sz="1600" dirty="0" err="1" smtClean="0"/>
              <a:t>competitiveness</a:t>
            </a:r>
            <a:r>
              <a:rPr lang="hr-HR" sz="1600" dirty="0" smtClean="0"/>
              <a:t> </a:t>
            </a:r>
            <a:r>
              <a:rPr lang="hr-HR" sz="1600" dirty="0" err="1" smtClean="0"/>
              <a:t>of</a:t>
            </a:r>
            <a:r>
              <a:rPr lang="hr-HR" sz="1600" dirty="0" smtClean="0"/>
              <a:t> </a:t>
            </a:r>
            <a:r>
              <a:rPr lang="hr-HR" sz="1600" dirty="0" err="1" smtClean="0"/>
              <a:t>employed</a:t>
            </a:r>
            <a:endParaRPr lang="hr-HR" sz="1600" dirty="0" smtClean="0"/>
          </a:p>
          <a:p>
            <a:pPr lvl="1" algn="just"/>
            <a:r>
              <a:rPr lang="hr-HR" sz="1600" dirty="0" err="1" smtClean="0"/>
              <a:t>workers</a:t>
            </a:r>
            <a:r>
              <a:rPr lang="hr-HR" sz="1600" dirty="0" smtClean="0"/>
              <a:t> at </a:t>
            </a:r>
            <a:r>
              <a:rPr lang="hr-HR" sz="1600" dirty="0" err="1" smtClean="0"/>
              <a:t>risk</a:t>
            </a:r>
            <a:r>
              <a:rPr lang="hr-HR" sz="1600" dirty="0" smtClean="0"/>
              <a:t> </a:t>
            </a:r>
            <a:r>
              <a:rPr lang="hr-HR" sz="1600" dirty="0" err="1" smtClean="0"/>
              <a:t>of</a:t>
            </a:r>
            <a:r>
              <a:rPr lang="hr-HR" sz="1600" dirty="0" smtClean="0"/>
              <a:t> </a:t>
            </a:r>
            <a:r>
              <a:rPr lang="hr-HR" sz="1600" dirty="0" err="1" smtClean="0"/>
              <a:t>losing</a:t>
            </a:r>
            <a:r>
              <a:rPr lang="hr-HR" sz="1600" dirty="0" smtClean="0"/>
              <a:t> </a:t>
            </a:r>
            <a:r>
              <a:rPr lang="hr-HR" sz="1600" dirty="0" err="1" smtClean="0"/>
              <a:t>jobs</a:t>
            </a:r>
            <a:r>
              <a:rPr lang="hr-HR" sz="1600" dirty="0"/>
              <a:t> </a:t>
            </a:r>
            <a:r>
              <a:rPr lang="hr-HR" sz="1600" dirty="0" err="1" smtClean="0"/>
              <a:t>in</a:t>
            </a:r>
            <a:r>
              <a:rPr lang="hr-HR" sz="1600" dirty="0" smtClean="0"/>
              <a:t> </a:t>
            </a:r>
            <a:r>
              <a:rPr lang="hr-HR" sz="1600" dirty="0" err="1" smtClean="0"/>
              <a:t>case</a:t>
            </a:r>
            <a:r>
              <a:rPr lang="hr-HR" sz="1600" dirty="0" smtClean="0"/>
              <a:t> </a:t>
            </a:r>
            <a:r>
              <a:rPr lang="hr-HR" sz="1600" dirty="0" err="1" smtClean="0"/>
              <a:t>of</a:t>
            </a:r>
            <a:r>
              <a:rPr lang="hr-HR" sz="1600" dirty="0" smtClean="0"/>
              <a:t> </a:t>
            </a:r>
            <a:r>
              <a:rPr lang="hr-HR" sz="1600" dirty="0" err="1" smtClean="0"/>
              <a:t>layoffs</a:t>
            </a:r>
            <a:r>
              <a:rPr lang="hr-HR" sz="1600" dirty="0" smtClean="0"/>
              <a:t> </a:t>
            </a:r>
            <a:r>
              <a:rPr lang="hr-HR" sz="1600" dirty="0" err="1" smtClean="0"/>
              <a:t>due</a:t>
            </a:r>
            <a:r>
              <a:rPr lang="hr-HR" sz="1600" dirty="0" smtClean="0"/>
              <a:t> to </a:t>
            </a:r>
            <a:r>
              <a:rPr lang="hr-HR" sz="1600" dirty="0" err="1" smtClean="0"/>
              <a:t>the</a:t>
            </a:r>
            <a:r>
              <a:rPr lang="hr-HR" sz="1600" dirty="0" smtClean="0"/>
              <a:t> </a:t>
            </a:r>
            <a:r>
              <a:rPr lang="hr-HR" sz="1600" dirty="0" err="1" smtClean="0"/>
              <a:t>introduction</a:t>
            </a:r>
            <a:r>
              <a:rPr lang="hr-HR" sz="1600" dirty="0" smtClean="0"/>
              <a:t> </a:t>
            </a:r>
            <a:r>
              <a:rPr lang="hr-HR" sz="1600" dirty="0" err="1" smtClean="0"/>
              <a:t>of</a:t>
            </a:r>
            <a:r>
              <a:rPr lang="hr-HR" sz="1600" dirty="0" smtClean="0"/>
              <a:t> </a:t>
            </a:r>
            <a:r>
              <a:rPr lang="hr-HR" sz="1600" dirty="0" err="1" smtClean="0"/>
              <a:t>new</a:t>
            </a:r>
            <a:r>
              <a:rPr lang="hr-HR" sz="1600" dirty="0" smtClean="0"/>
              <a:t> </a:t>
            </a:r>
            <a:r>
              <a:rPr lang="hr-HR" sz="1600" dirty="0" err="1" smtClean="0"/>
              <a:t>technologies</a:t>
            </a:r>
            <a:r>
              <a:rPr lang="hr-HR" sz="1600" dirty="0" smtClean="0"/>
              <a:t> </a:t>
            </a:r>
            <a:r>
              <a:rPr lang="hr-HR" sz="1600" dirty="0" err="1" smtClean="0"/>
              <a:t>and</a:t>
            </a:r>
            <a:r>
              <a:rPr lang="hr-HR" sz="1600" dirty="0" smtClean="0"/>
              <a:t> </a:t>
            </a:r>
            <a:r>
              <a:rPr lang="hr-HR" sz="1600" dirty="0" err="1" smtClean="0"/>
              <a:t>production</a:t>
            </a:r>
            <a:r>
              <a:rPr lang="hr-HR" sz="1600" dirty="0" smtClean="0"/>
              <a:t> </a:t>
            </a:r>
            <a:r>
              <a:rPr lang="hr-HR" sz="1600" dirty="0" err="1" smtClean="0"/>
              <a:t>processes</a:t>
            </a:r>
            <a:r>
              <a:rPr lang="hr-HR" sz="1600" dirty="0" smtClean="0"/>
              <a:t> </a:t>
            </a:r>
            <a:r>
              <a:rPr lang="hr-HR" sz="1600" dirty="0" err="1" smtClean="0"/>
              <a:t>in</a:t>
            </a:r>
            <a:r>
              <a:rPr lang="hr-HR" sz="1600" dirty="0" smtClean="0"/>
              <a:t> </a:t>
            </a:r>
            <a:r>
              <a:rPr lang="hr-HR" sz="1600" dirty="0" err="1" smtClean="0"/>
              <a:t>the</a:t>
            </a:r>
            <a:r>
              <a:rPr lang="hr-HR" sz="1600" dirty="0" smtClean="0"/>
              <a:t> </a:t>
            </a:r>
            <a:r>
              <a:rPr lang="hr-HR" sz="1600" dirty="0" err="1" smtClean="0"/>
              <a:t>companies</a:t>
            </a:r>
            <a:endParaRPr lang="hr-HR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462806" y="620688"/>
            <a:ext cx="8147794" cy="857256"/>
          </a:xfrm>
        </p:spPr>
        <p:txBody>
          <a:bodyPr/>
          <a:lstStyle/>
          <a:p>
            <a:r>
              <a:rPr lang="hr-HR" sz="2600" b="1" dirty="0" smtClean="0"/>
              <a:t>Training </a:t>
            </a:r>
            <a:r>
              <a:rPr lang="hr-HR" sz="2600" b="1" dirty="0" err="1" smtClean="0"/>
              <a:t>of</a:t>
            </a:r>
            <a:r>
              <a:rPr lang="hr-HR" sz="2600" b="1" dirty="0" smtClean="0"/>
              <a:t> </a:t>
            </a:r>
            <a:r>
              <a:rPr lang="hr-HR" sz="2600" b="1" dirty="0" err="1" smtClean="0"/>
              <a:t>the</a:t>
            </a:r>
            <a:r>
              <a:rPr lang="hr-HR" sz="2600" b="1" dirty="0" smtClean="0"/>
              <a:t> </a:t>
            </a:r>
            <a:r>
              <a:rPr lang="hr-HR" sz="2600" b="1" dirty="0" err="1"/>
              <a:t>E</a:t>
            </a:r>
            <a:r>
              <a:rPr lang="hr-HR" sz="2600" b="1" dirty="0" err="1" smtClean="0"/>
              <a:t>mployed</a:t>
            </a:r>
            <a:endParaRPr lang="hr-HR" sz="2600" b="1" dirty="0"/>
          </a:p>
        </p:txBody>
      </p:sp>
    </p:spTree>
    <p:extLst>
      <p:ext uri="{BB962C8B-B14F-4D97-AF65-F5344CB8AC3E}">
        <p14:creationId xmlns:p14="http://schemas.microsoft.com/office/powerpoint/2010/main" val="46155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ZZ_Presentation1">
  <a:themeElements>
    <a:clrScheme name="Svjetlucanje 10">
      <a:dk1>
        <a:srgbClr val="000000"/>
      </a:dk1>
      <a:lt1>
        <a:srgbClr val="E8E8E8"/>
      </a:lt1>
      <a:dk2>
        <a:srgbClr val="000099"/>
      </a:dk2>
      <a:lt2>
        <a:srgbClr val="FFFFFF"/>
      </a:lt2>
      <a:accent1>
        <a:srgbClr val="BFDEE3"/>
      </a:accent1>
      <a:accent2>
        <a:srgbClr val="C0C0C0"/>
      </a:accent2>
      <a:accent3>
        <a:srgbClr val="F2F2F2"/>
      </a:accent3>
      <a:accent4>
        <a:srgbClr val="000000"/>
      </a:accent4>
      <a:accent5>
        <a:srgbClr val="DCECEF"/>
      </a:accent5>
      <a:accent6>
        <a:srgbClr val="AEAEAE"/>
      </a:accent6>
      <a:hlink>
        <a:srgbClr val="D1000E"/>
      </a:hlink>
      <a:folHlink>
        <a:srgbClr val="5E93C9"/>
      </a:folHlink>
    </a:clrScheme>
    <a:fontScheme name="Svjetlucanj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Char char="n"/>
          <a:tabLst/>
          <a:defRPr kumimoji="0" lang="hr-HR" sz="2800" b="0" i="0" u="none" strike="noStrike" cap="none" normalizeH="0" baseline="0" smtClean="0">
            <a:ln>
              <a:noFill/>
            </a:ln>
            <a:solidFill>
              <a:srgbClr val="7C7F8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Char char="n"/>
          <a:tabLst/>
          <a:defRPr kumimoji="0" lang="hr-HR" sz="2800" b="0" i="0" u="none" strike="noStrike" cap="none" normalizeH="0" baseline="0" smtClean="0">
            <a:ln>
              <a:noFill/>
            </a:ln>
            <a:solidFill>
              <a:srgbClr val="7C7F87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vjetlucanje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jetlucanje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jetlucanje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jetlucanje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jetlucanje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jetlucanje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jetlucanje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vjetlucanje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vjetlucanje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vjetlucanje 10">
        <a:dk1>
          <a:srgbClr val="000000"/>
        </a:dk1>
        <a:lt1>
          <a:srgbClr val="E8E8E8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F2F2F2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D1000E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vjetlucanje 11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7C7F87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0727A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vjetlucanje 12">
        <a:dk1>
          <a:srgbClr val="000000"/>
        </a:dk1>
        <a:lt1>
          <a:srgbClr val="FFFFFF"/>
        </a:lt1>
        <a:dk2>
          <a:srgbClr val="000000"/>
        </a:dk2>
        <a:lt2>
          <a:srgbClr val="BCBCBC"/>
        </a:lt2>
        <a:accent1>
          <a:srgbClr val="9999FF"/>
        </a:accent1>
        <a:accent2>
          <a:srgbClr val="D1000E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BD000C"/>
        </a:accent6>
        <a:hlink>
          <a:srgbClr val="666699"/>
        </a:hlink>
        <a:folHlink>
          <a:srgbClr val="7C7F8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5027</TotalTime>
  <Words>720</Words>
  <Application>Microsoft Office PowerPoint</Application>
  <PresentationFormat>On-screen Show (4:3)</PresentationFormat>
  <Paragraphs>99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Bookman Old Style</vt:lpstr>
      <vt:lpstr>Calibri</vt:lpstr>
      <vt:lpstr>Tahoma</vt:lpstr>
      <vt:lpstr>Times New Roman</vt:lpstr>
      <vt:lpstr>Wingdings</vt:lpstr>
      <vt:lpstr>HZZ_Presentation1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Aleksandra Štengl</dc:creator>
  <cp:lastModifiedBy>Vilma Mostahinić</cp:lastModifiedBy>
  <cp:revision>629</cp:revision>
  <cp:lastPrinted>2015-02-24T13:20:24Z</cp:lastPrinted>
  <dcterms:created xsi:type="dcterms:W3CDTF">2013-11-22T14:33:26Z</dcterms:created>
  <dcterms:modified xsi:type="dcterms:W3CDTF">2018-09-14T13:29:11Z</dcterms:modified>
</cp:coreProperties>
</file>