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0"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57"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5888038"/>
            <a:ext cx="12192000" cy="111125"/>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066800" y="2606040"/>
            <a:ext cx="10058400" cy="2743200"/>
          </a:xfrm>
        </p:spPr>
        <p:txBody>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5" name="Footer Placeholder 4"/>
          <p:cNvSpPr>
            <a:spLocks noGrp="1"/>
          </p:cNvSpPr>
          <p:nvPr>
            <p:ph type="ftr" sz="quarter" idx="11"/>
          </p:nvPr>
        </p:nvSpPr>
        <p:spPr/>
        <p:txBody>
          <a:bodyPr/>
          <a:lstStyle>
            <a:lvl1pPr>
              <a:defRPr/>
            </a:lvl1pPr>
          </a:lstStyle>
          <a:p>
            <a:endParaRPr lang="sl-SI"/>
          </a:p>
        </p:txBody>
      </p:sp>
      <p:sp>
        <p:nvSpPr>
          <p:cNvPr id="6" name="Slide Number Placeholder 5"/>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5" name="Footer Placeholder 4"/>
          <p:cNvSpPr>
            <a:spLocks noGrp="1"/>
          </p:cNvSpPr>
          <p:nvPr>
            <p:ph type="ftr" sz="quarter" idx="11"/>
          </p:nvPr>
        </p:nvSpPr>
        <p:spPr/>
        <p:txBody>
          <a:bodyPr/>
          <a:lstStyle>
            <a:lvl1pPr>
              <a:defRPr/>
            </a:lvl1pPr>
          </a:lstStyle>
          <a:p>
            <a:endParaRPr lang="sl-SI"/>
          </a:p>
        </p:txBody>
      </p:sp>
      <p:sp>
        <p:nvSpPr>
          <p:cNvPr id="6" name="Slide Number Placeholder 5"/>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5" name="Footer Placeholder 4"/>
          <p:cNvSpPr>
            <a:spLocks noGrp="1"/>
          </p:cNvSpPr>
          <p:nvPr>
            <p:ph type="ftr" sz="quarter" idx="11"/>
          </p:nvPr>
        </p:nvSpPr>
        <p:spPr/>
        <p:txBody>
          <a:bodyPr/>
          <a:lstStyle>
            <a:lvl1pPr>
              <a:defRPr/>
            </a:lvl1pPr>
          </a:lstStyle>
          <a:p>
            <a:endParaRPr lang="sl-SI"/>
          </a:p>
        </p:txBody>
      </p:sp>
      <p:sp>
        <p:nvSpPr>
          <p:cNvPr id="6" name="Slide Number Placeholder 5"/>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srcRect/>
          <a:stretch>
            <a:fillRect/>
          </a:stretch>
        </p:blipFill>
        <p:spPr bwMode="hidden">
          <a:xfrm>
            <a:off x="7753350" y="0"/>
            <a:ext cx="4435475" cy="6856413"/>
          </a:xfrm>
          <a:prstGeom prst="rect">
            <a:avLst/>
          </a:prstGeom>
          <a:noFill/>
          <a:ln w="9525">
            <a:noFill/>
            <a:miter lim="800000"/>
            <a:headEnd/>
            <a:tailEnd/>
          </a:ln>
        </p:spPr>
      </p:pic>
      <p:sp>
        <p:nvSpPr>
          <p:cNvPr id="5" name="Rectangle 4"/>
          <p:cNvSpPr/>
          <p:nvPr/>
        </p:nvSpPr>
        <p:spPr>
          <a:xfrm>
            <a:off x="7707313" y="0"/>
            <a:ext cx="53975"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6800" y="1565829"/>
            <a:ext cx="5943600" cy="4114800"/>
          </a:xfrm>
        </p:spPr>
        <p:txBody>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6" name="Footer Placeholder 4"/>
          <p:cNvSpPr>
            <a:spLocks noGrp="1"/>
          </p:cNvSpPr>
          <p:nvPr>
            <p:ph type="ftr" sz="quarter" idx="11"/>
          </p:nvPr>
        </p:nvSpPr>
        <p:spPr/>
        <p:txBody>
          <a:bodyPr/>
          <a:lstStyle>
            <a:lvl1pPr>
              <a:defRPr/>
            </a:lvl1pPr>
          </a:lstStyle>
          <a:p>
            <a:endParaRPr lang="sl-SI"/>
          </a:p>
        </p:txBody>
      </p:sp>
      <p:sp>
        <p:nvSpPr>
          <p:cNvPr id="7" name="Slide Number Placeholder 5"/>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8" name="Footer Placeholder 4"/>
          <p:cNvSpPr>
            <a:spLocks noGrp="1"/>
          </p:cNvSpPr>
          <p:nvPr>
            <p:ph type="ftr" sz="quarter" idx="11"/>
          </p:nvPr>
        </p:nvSpPr>
        <p:spPr/>
        <p:txBody>
          <a:bodyPr/>
          <a:lstStyle>
            <a:lvl1pPr>
              <a:defRPr/>
            </a:lvl1pPr>
          </a:lstStyle>
          <a:p>
            <a:endParaRPr lang="sl-SI"/>
          </a:p>
        </p:txBody>
      </p:sp>
      <p:sp>
        <p:nvSpPr>
          <p:cNvPr id="9" name="Slide Number Placeholder 5"/>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4" name="Footer Placeholder 4"/>
          <p:cNvSpPr>
            <a:spLocks noGrp="1"/>
          </p:cNvSpPr>
          <p:nvPr>
            <p:ph type="ftr" sz="quarter" idx="11"/>
          </p:nvPr>
        </p:nvSpPr>
        <p:spPr/>
        <p:txBody>
          <a:bodyPr/>
          <a:lstStyle>
            <a:lvl1pPr>
              <a:defRPr/>
            </a:lvl1pPr>
          </a:lstStyle>
          <a:p>
            <a:endParaRPr lang="sl-SI"/>
          </a:p>
        </p:txBody>
      </p:sp>
      <p:sp>
        <p:nvSpPr>
          <p:cNvPr id="5" name="Slide Number Placeholder 5"/>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3" name="Footer Placeholder 2"/>
          <p:cNvSpPr>
            <a:spLocks noGrp="1"/>
          </p:cNvSpPr>
          <p:nvPr>
            <p:ph type="ftr" sz="quarter" idx="11"/>
          </p:nvPr>
        </p:nvSpPr>
        <p:spPr/>
        <p:txBody>
          <a:bodyPr/>
          <a:lstStyle>
            <a:lvl1pPr>
              <a:defRPr/>
            </a:lvl1pPr>
          </a:lstStyle>
          <a:p>
            <a:endParaRPr lang="sl-SI"/>
          </a:p>
        </p:txBody>
      </p:sp>
      <p:sp>
        <p:nvSpPr>
          <p:cNvPr id="4" name="Slide Number Placeholder 3"/>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p:cNvPicPr>
            <a:picLocks noChangeAspect="1"/>
          </p:cNvPicPr>
          <p:nvPr/>
        </p:nvPicPr>
        <p:blipFill>
          <a:blip r:embed="rId2"/>
          <a:srcRect/>
          <a:stretch>
            <a:fillRect/>
          </a:stretch>
        </p:blipFill>
        <p:spPr bwMode="hidden">
          <a:xfrm>
            <a:off x="7753350" y="0"/>
            <a:ext cx="4435475" cy="6856413"/>
          </a:xfrm>
          <a:prstGeom prst="rect">
            <a:avLst/>
          </a:prstGeom>
          <a:noFill/>
          <a:ln w="9525">
            <a:noFill/>
            <a:miter lim="800000"/>
            <a:headEnd/>
            <a:tailEnd/>
          </a:ln>
        </p:spPr>
      </p:pic>
      <p:sp>
        <p:nvSpPr>
          <p:cNvPr id="6" name="Rectangle 5"/>
          <p:cNvSpPr/>
          <p:nvPr/>
        </p:nvSpPr>
        <p:spPr>
          <a:xfrm>
            <a:off x="7707313" y="0"/>
            <a:ext cx="53975"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229601" y="2514600"/>
            <a:ext cx="3474720" cy="16002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9" name="Footer Placeholder 5"/>
          <p:cNvSpPr>
            <a:spLocks noGrp="1"/>
          </p:cNvSpPr>
          <p:nvPr>
            <p:ph type="ftr" sz="quarter" idx="11"/>
          </p:nvPr>
        </p:nvSpPr>
        <p:spPr/>
        <p:txBody>
          <a:bodyPr/>
          <a:lstStyle>
            <a:lvl1pPr>
              <a:defRPr/>
            </a:lvl1pPr>
          </a:lstStyle>
          <a:p>
            <a:endParaRPr lang="sl-SI"/>
          </a:p>
        </p:txBody>
      </p:sp>
      <p:sp>
        <p:nvSpPr>
          <p:cNvPr id="10" name="Slide Number Placeholder 6"/>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p:cNvPicPr>
            <a:picLocks noChangeAspect="1"/>
          </p:cNvPicPr>
          <p:nvPr/>
        </p:nvPicPr>
        <p:blipFill>
          <a:blip r:embed="rId2"/>
          <a:srcRect/>
          <a:stretch>
            <a:fillRect/>
          </a:stretch>
        </p:blipFill>
        <p:spPr bwMode="hidden">
          <a:xfrm>
            <a:off x="7753350" y="0"/>
            <a:ext cx="4435475" cy="6856413"/>
          </a:xfrm>
          <a:prstGeom prst="rect">
            <a:avLst/>
          </a:prstGeom>
          <a:noFill/>
          <a:ln w="9525">
            <a:noFill/>
            <a:miter lim="800000"/>
            <a:headEnd/>
            <a:tailEnd/>
          </a:ln>
        </p:spPr>
      </p:pic>
      <p:sp>
        <p:nvSpPr>
          <p:cNvPr id="6" name="Rectangle 5"/>
          <p:cNvSpPr/>
          <p:nvPr/>
        </p:nvSpPr>
        <p:spPr>
          <a:xfrm>
            <a:off x="7707313" y="0"/>
            <a:ext cx="53975"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229600" y="2514600"/>
            <a:ext cx="3474720"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F6CD7EFC-B787-449E-B052-956386AAE4AC}" type="datetimeFigureOut">
              <a:rPr lang="sl-SI" smtClean="0"/>
              <a:pPr/>
              <a:t>18.9.2018</a:t>
            </a:fld>
            <a:endParaRPr lang="sl-SI"/>
          </a:p>
        </p:txBody>
      </p:sp>
      <p:sp>
        <p:nvSpPr>
          <p:cNvPr id="9" name="Footer Placeholder 5"/>
          <p:cNvSpPr>
            <a:spLocks noGrp="1"/>
          </p:cNvSpPr>
          <p:nvPr>
            <p:ph type="ftr" sz="quarter" idx="11"/>
          </p:nvPr>
        </p:nvSpPr>
        <p:spPr/>
        <p:txBody>
          <a:bodyPr/>
          <a:lstStyle>
            <a:lvl1pPr>
              <a:defRPr/>
            </a:lvl1pPr>
          </a:lstStyle>
          <a:p>
            <a:endParaRPr lang="sl-SI"/>
          </a:p>
        </p:txBody>
      </p:sp>
      <p:sp>
        <p:nvSpPr>
          <p:cNvPr id="10" name="Slide Number Placeholder 6"/>
          <p:cNvSpPr>
            <a:spLocks noGrp="1"/>
          </p:cNvSpPr>
          <p:nvPr>
            <p:ph type="sldNum" sz="quarter" idx="12"/>
          </p:nvPr>
        </p:nvSpPr>
        <p:spPr/>
        <p:txBody>
          <a:bodyPr/>
          <a:lstStyle>
            <a:lvl1pPr>
              <a:defRPr/>
            </a:lvl1pPr>
          </a:lstStyle>
          <a:p>
            <a:fld id="{4152C253-B436-48EE-9BDF-BA43B982D563}" type="slidenum">
              <a:rPr lang="sl-SI" smtClean="0"/>
              <a:pPr/>
              <a:t>‹#›</a:t>
            </a:fld>
            <a:endParaRPr lang="sl-SI"/>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6338"/>
            <a:ext cx="12192000" cy="55562"/>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295400" y="1828800"/>
            <a:ext cx="9601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556625" y="6419850"/>
            <a:ext cx="1350963" cy="238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fld id="{F6CD7EFC-B787-449E-B052-956386AAE4AC}" type="datetimeFigureOut">
              <a:rPr lang="sl-SI" smtClean="0"/>
              <a:pPr/>
              <a:t>18.9.2018</a:t>
            </a:fld>
            <a:endParaRPr lang="sl-SI"/>
          </a:p>
        </p:txBody>
      </p:sp>
      <p:sp>
        <p:nvSpPr>
          <p:cNvPr id="5" name="Footer Placeholder 4"/>
          <p:cNvSpPr>
            <a:spLocks noGrp="1"/>
          </p:cNvSpPr>
          <p:nvPr>
            <p:ph type="ftr" sz="quarter" idx="3"/>
          </p:nvPr>
        </p:nvSpPr>
        <p:spPr>
          <a:xfrm>
            <a:off x="1295400" y="6419850"/>
            <a:ext cx="5181600" cy="238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endParaRPr lang="sl-SI"/>
          </a:p>
        </p:txBody>
      </p:sp>
      <p:sp>
        <p:nvSpPr>
          <p:cNvPr id="6" name="Slide Number Placeholder 5"/>
          <p:cNvSpPr>
            <a:spLocks noGrp="1"/>
          </p:cNvSpPr>
          <p:nvPr>
            <p:ph type="sldNum" sz="quarter" idx="4"/>
          </p:nvPr>
        </p:nvSpPr>
        <p:spPr>
          <a:xfrm>
            <a:off x="10198100" y="6419850"/>
            <a:ext cx="698500" cy="238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4152C253-B436-48EE-9BDF-BA43B982D563}" type="slidenum">
              <a:rPr lang="sl-SI" smtClean="0"/>
              <a:pPr/>
              <a:t>‹#›</a:t>
            </a:fld>
            <a:endParaRPr lang="sl-SI"/>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txStyles>
    <p:titleStyle>
      <a:lvl1pPr algn="l" rtl="0" eaLnBrk="1" fontAlgn="base" hangingPunct="1">
        <a:lnSpc>
          <a:spcPct val="90000"/>
        </a:lnSpc>
        <a:spcBef>
          <a:spcPct val="0"/>
        </a:spcBef>
        <a:spcAft>
          <a:spcPct val="0"/>
        </a:spcAft>
        <a:defRPr sz="3200" b="1" kern="1200" cap="all">
          <a:solidFill>
            <a:schemeClr val="accent1"/>
          </a:solidFill>
          <a:effectLst>
            <a:outerShdw blurRad="38100" dist="25400" dir="18900000" algn="bl" rotWithShape="0">
              <a:schemeClr val="bg1">
                <a:alpha val="80000"/>
              </a:schemeClr>
            </a:outerShdw>
          </a:effectLst>
          <a:latin typeface="+mj-lt"/>
          <a:ea typeface="+mj-ea"/>
          <a:cs typeface="+mj-cs"/>
        </a:defRPr>
      </a:lvl1pPr>
      <a:lvl2pPr algn="l" rtl="0" eaLnBrk="1" fontAlgn="base" hangingPunct="1">
        <a:lnSpc>
          <a:spcPct val="90000"/>
        </a:lnSpc>
        <a:spcBef>
          <a:spcPct val="0"/>
        </a:spcBef>
        <a:spcAft>
          <a:spcPct val="0"/>
        </a:spcAft>
        <a:defRPr sz="3200" b="1">
          <a:solidFill>
            <a:schemeClr val="accent1"/>
          </a:solidFill>
          <a:latin typeface="Cambria" pitchFamily="18" charset="0"/>
        </a:defRPr>
      </a:lvl2pPr>
      <a:lvl3pPr algn="l" rtl="0" eaLnBrk="1" fontAlgn="base" hangingPunct="1">
        <a:lnSpc>
          <a:spcPct val="90000"/>
        </a:lnSpc>
        <a:spcBef>
          <a:spcPct val="0"/>
        </a:spcBef>
        <a:spcAft>
          <a:spcPct val="0"/>
        </a:spcAft>
        <a:defRPr sz="3200" b="1">
          <a:solidFill>
            <a:schemeClr val="accent1"/>
          </a:solidFill>
          <a:latin typeface="Cambria" pitchFamily="18" charset="0"/>
        </a:defRPr>
      </a:lvl3pPr>
      <a:lvl4pPr algn="l" rtl="0" eaLnBrk="1" fontAlgn="base" hangingPunct="1">
        <a:lnSpc>
          <a:spcPct val="90000"/>
        </a:lnSpc>
        <a:spcBef>
          <a:spcPct val="0"/>
        </a:spcBef>
        <a:spcAft>
          <a:spcPct val="0"/>
        </a:spcAft>
        <a:defRPr sz="3200" b="1">
          <a:solidFill>
            <a:schemeClr val="accent1"/>
          </a:solidFill>
          <a:latin typeface="Cambria" pitchFamily="18" charset="0"/>
        </a:defRPr>
      </a:lvl4pPr>
      <a:lvl5pPr algn="l" rtl="0" eaLnBrk="1" fontAlgn="base" hangingPunct="1">
        <a:lnSpc>
          <a:spcPct val="90000"/>
        </a:lnSpc>
        <a:spcBef>
          <a:spcPct val="0"/>
        </a:spcBef>
        <a:spcAft>
          <a:spcPct val="0"/>
        </a:spcAft>
        <a:defRPr sz="3200" b="1">
          <a:solidFill>
            <a:schemeClr val="accent1"/>
          </a:solidFill>
          <a:latin typeface="Cambria" pitchFamily="18" charset="0"/>
        </a:defRPr>
      </a:lvl5pPr>
      <a:lvl6pPr marL="457200" algn="l" rtl="0" eaLnBrk="1" fontAlgn="base" hangingPunct="1">
        <a:lnSpc>
          <a:spcPct val="90000"/>
        </a:lnSpc>
        <a:spcBef>
          <a:spcPct val="0"/>
        </a:spcBef>
        <a:spcAft>
          <a:spcPct val="0"/>
        </a:spcAft>
        <a:defRPr sz="3200" b="1">
          <a:solidFill>
            <a:schemeClr val="accent1"/>
          </a:solidFill>
          <a:latin typeface="Cambria" pitchFamily="18" charset="0"/>
        </a:defRPr>
      </a:lvl6pPr>
      <a:lvl7pPr marL="914400" algn="l" rtl="0" eaLnBrk="1" fontAlgn="base" hangingPunct="1">
        <a:lnSpc>
          <a:spcPct val="90000"/>
        </a:lnSpc>
        <a:spcBef>
          <a:spcPct val="0"/>
        </a:spcBef>
        <a:spcAft>
          <a:spcPct val="0"/>
        </a:spcAft>
        <a:defRPr sz="3200" b="1">
          <a:solidFill>
            <a:schemeClr val="accent1"/>
          </a:solidFill>
          <a:latin typeface="Cambria" pitchFamily="18" charset="0"/>
        </a:defRPr>
      </a:lvl7pPr>
      <a:lvl8pPr marL="1371600" algn="l" rtl="0" eaLnBrk="1" fontAlgn="base" hangingPunct="1">
        <a:lnSpc>
          <a:spcPct val="90000"/>
        </a:lnSpc>
        <a:spcBef>
          <a:spcPct val="0"/>
        </a:spcBef>
        <a:spcAft>
          <a:spcPct val="0"/>
        </a:spcAft>
        <a:defRPr sz="3200" b="1">
          <a:solidFill>
            <a:schemeClr val="accent1"/>
          </a:solidFill>
          <a:latin typeface="Cambria" pitchFamily="18" charset="0"/>
        </a:defRPr>
      </a:lvl8pPr>
      <a:lvl9pPr marL="1828800" algn="l" rtl="0" eaLnBrk="1" fontAlgn="base" hangingPunct="1">
        <a:lnSpc>
          <a:spcPct val="90000"/>
        </a:lnSpc>
        <a:spcBef>
          <a:spcPct val="0"/>
        </a:spcBef>
        <a:spcAft>
          <a:spcPct val="0"/>
        </a:spcAft>
        <a:defRPr sz="3200" b="1">
          <a:solidFill>
            <a:schemeClr val="accent1"/>
          </a:solidFill>
          <a:latin typeface="Cambria" pitchFamily="18" charset="0"/>
        </a:defRPr>
      </a:lvl9pPr>
    </p:titleStyle>
    <p:bodyStyle>
      <a:lvl1pPr marL="273050" indent="-228600" algn="l" rtl="0" eaLnBrk="1" fontAlgn="base" hangingPunct="1">
        <a:lnSpc>
          <a:spcPct val="90000"/>
        </a:lnSpc>
        <a:spcBef>
          <a:spcPts val="1800"/>
        </a:spcBef>
        <a:spcAft>
          <a:spcPct val="0"/>
        </a:spcAft>
        <a:buClr>
          <a:schemeClr val="accent1"/>
        </a:buClr>
        <a:buFont typeface="Arial" charset="0"/>
        <a:buChar char="•"/>
        <a:defRPr sz="2000" kern="1200">
          <a:solidFill>
            <a:schemeClr val="tx1"/>
          </a:solidFill>
          <a:latin typeface="+mn-lt"/>
          <a:ea typeface="+mn-ea"/>
          <a:cs typeface="+mn-cs"/>
        </a:defRPr>
      </a:lvl1pPr>
      <a:lvl2pPr marL="593725" indent="-228600" algn="l" rtl="0" eaLnBrk="1" fontAlgn="base" hangingPunct="1">
        <a:lnSpc>
          <a:spcPct val="90000"/>
        </a:lnSpc>
        <a:spcBef>
          <a:spcPts val="1000"/>
        </a:spcBef>
        <a:spcAft>
          <a:spcPct val="0"/>
        </a:spcAft>
        <a:buClr>
          <a:schemeClr val="accent1"/>
        </a:buClr>
        <a:buFont typeface="Arial" charset="0"/>
        <a:buChar char="•"/>
        <a:defRPr sz="2800" kern="1200">
          <a:solidFill>
            <a:schemeClr val="tx1"/>
          </a:solidFill>
          <a:latin typeface="+mn-lt"/>
          <a:ea typeface="+mn-ea"/>
          <a:cs typeface="+mn-cs"/>
        </a:defRPr>
      </a:lvl2pPr>
      <a:lvl3pPr marL="914400" indent="-228600" algn="l" rtl="0" eaLnBrk="1" fontAlgn="base" hangingPunct="1">
        <a:lnSpc>
          <a:spcPct val="90000"/>
        </a:lnSpc>
        <a:spcBef>
          <a:spcPts val="800"/>
        </a:spcBef>
        <a:spcAft>
          <a:spcPct val="0"/>
        </a:spcAft>
        <a:buClr>
          <a:schemeClr val="accent1"/>
        </a:buClr>
        <a:buFont typeface="Arial" charset="0"/>
        <a:buChar char="•"/>
        <a:defRPr sz="1600" kern="1200">
          <a:solidFill>
            <a:schemeClr val="tx1"/>
          </a:solidFill>
          <a:latin typeface="+mn-lt"/>
          <a:ea typeface="+mn-ea"/>
          <a:cs typeface="+mn-cs"/>
        </a:defRPr>
      </a:lvl3pPr>
      <a:lvl4pPr marL="1233488" indent="-228600" algn="l" rtl="0" eaLnBrk="1" fontAlgn="base" hangingPunct="1">
        <a:lnSpc>
          <a:spcPct val="90000"/>
        </a:lnSpc>
        <a:spcBef>
          <a:spcPts val="800"/>
        </a:spcBef>
        <a:spcAft>
          <a:spcPct val="0"/>
        </a:spcAft>
        <a:buClr>
          <a:schemeClr val="accent1"/>
        </a:buClr>
        <a:buFont typeface="Arial" charset="0"/>
        <a:buChar char="•"/>
        <a:defRPr sz="1400" kern="1200">
          <a:solidFill>
            <a:schemeClr val="tx1"/>
          </a:solidFill>
          <a:latin typeface="+mn-lt"/>
          <a:ea typeface="+mn-ea"/>
          <a:cs typeface="+mn-cs"/>
        </a:defRPr>
      </a:lvl4pPr>
      <a:lvl5pPr marL="1554163" indent="-228600" algn="l" rtl="0" eaLnBrk="1" fontAlgn="base" hangingPunct="1">
        <a:lnSpc>
          <a:spcPct val="90000"/>
        </a:lnSpc>
        <a:spcBef>
          <a:spcPts val="800"/>
        </a:spcBef>
        <a:spcAft>
          <a:spcPct val="0"/>
        </a:spcAft>
        <a:buClr>
          <a:schemeClr val="accent1"/>
        </a:buClr>
        <a:buFont typeface="Arial"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leksandar.rakocevic@zzzcg.me" TargetMode="External"/><Relationship Id="rId2" Type="http://schemas.openxmlformats.org/officeDocument/2006/relationships/hyperlink" Target="http://www.zzzcg.m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2832" y="0"/>
            <a:ext cx="12039168" cy="1703839"/>
            <a:chOff x="152832" y="0"/>
            <a:chExt cx="12039168" cy="1703839"/>
          </a:xfrm>
        </p:grpSpPr>
        <p:grpSp>
          <p:nvGrpSpPr>
            <p:cNvPr id="20" name="Group 19"/>
            <p:cNvGrpSpPr/>
            <p:nvPr/>
          </p:nvGrpSpPr>
          <p:grpSpPr>
            <a:xfrm>
              <a:off x="152832" y="0"/>
              <a:ext cx="12039168" cy="1703839"/>
              <a:chOff x="152832" y="0"/>
              <a:chExt cx="12039168" cy="1703839"/>
            </a:xfrm>
          </p:grpSpPr>
          <p:pic>
            <p:nvPicPr>
              <p:cNvPr id="21" name="Picture 20"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22"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26" name="Rectangle 25"/>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
        <p:nvSpPr>
          <p:cNvPr id="29" name="Subtitle 2"/>
          <p:cNvSpPr txBox="1">
            <a:spLocks/>
          </p:cNvSpPr>
          <p:nvPr/>
        </p:nvSpPr>
        <p:spPr>
          <a:xfrm>
            <a:off x="1165335" y="4570851"/>
            <a:ext cx="10058400" cy="1593466"/>
          </a:xfrm>
          <a:prstGeom prst="rect">
            <a:avLst/>
          </a:prstGeom>
        </p:spPr>
        <p:txBody>
          <a:bodyPr>
            <a:normAutofit/>
          </a:bodyPr>
          <a:lstStyle>
            <a:lvl1pPr marL="0" indent="0" algn="l" defTabSz="914400" rtl="0" eaLnBrk="1" latinLnBrk="0" hangingPunct="1">
              <a:lnSpc>
                <a:spcPct val="90000"/>
              </a:lnSpc>
              <a:spcBef>
                <a:spcPts val="0"/>
              </a:spcBef>
              <a:buClr>
                <a:schemeClr val="accent1"/>
              </a:buClr>
              <a:buFont typeface="Arial" pitchFamily="34" charset="0"/>
              <a:buNone/>
              <a:defRPr sz="2000" b="1" kern="1200" cap="all" baseline="0">
                <a:solidFill>
                  <a:schemeClr val="accent1"/>
                </a:solidFill>
                <a:effectLst/>
                <a:latin typeface="+mn-lt"/>
                <a:ea typeface="+mn-ea"/>
                <a:cs typeface="+mn-cs"/>
              </a:defRPr>
            </a:lvl1pPr>
            <a:lvl2pPr marL="457200" indent="0" algn="ctr"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ctr" fontAlgn="auto" hangingPunct="0">
              <a:spcAft>
                <a:spcPts val="0"/>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sl-SI" dirty="0" smtClean="0">
              <a:solidFill>
                <a:schemeClr val="accent1">
                  <a:lumMod val="75000"/>
                </a:schemeClr>
              </a:solidFill>
              <a:latin typeface="+mj-lt"/>
            </a:endParaRPr>
          </a:p>
          <a:p>
            <a:pPr algn="ctr" fontAlgn="auto" hangingPunct="0">
              <a:spcAft>
                <a:spcPts val="0"/>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dirty="0" smtClean="0">
                <a:solidFill>
                  <a:schemeClr val="accent1">
                    <a:lumMod val="75000"/>
                  </a:schemeClr>
                </a:solidFill>
                <a:latin typeface="+mj-lt"/>
              </a:rPr>
              <a:t>20</a:t>
            </a:r>
            <a:r>
              <a:rPr lang="sl-SI" sz="2800" dirty="0" smtClean="0">
                <a:solidFill>
                  <a:schemeClr val="accent1">
                    <a:lumMod val="75000"/>
                  </a:schemeClr>
                </a:solidFill>
                <a:latin typeface="+mj-lt"/>
              </a:rPr>
              <a:t>18.</a:t>
            </a:r>
          </a:p>
          <a:p>
            <a:pPr lvl="0" algn="ctr" hangingPunct="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l-SI" sz="2800" cap="none" dirty="0" smtClean="0">
                <a:solidFill>
                  <a:schemeClr val="accent1">
                    <a:lumMod val="75000"/>
                  </a:schemeClr>
                </a:solidFill>
              </a:rPr>
              <a:t>Aleksandar Rakočević</a:t>
            </a:r>
          </a:p>
          <a:p>
            <a:pPr algn="ctr" fontAlgn="auto" hangingPunct="0">
              <a:spcAft>
                <a:spcPts val="0"/>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CS" sz="2800" dirty="0" smtClean="0">
                <a:solidFill>
                  <a:schemeClr val="accent1">
                    <a:lumMod val="75000"/>
                  </a:schemeClr>
                </a:solidFill>
                <a:latin typeface="+mj-lt"/>
              </a:rPr>
              <a:t> </a:t>
            </a:r>
            <a:endParaRPr lang="en-US" sz="2800" dirty="0">
              <a:solidFill>
                <a:schemeClr val="accent1">
                  <a:lumMod val="75000"/>
                </a:schemeClr>
              </a:solidFill>
              <a:latin typeface="+mj-lt"/>
            </a:endParaRPr>
          </a:p>
        </p:txBody>
      </p:sp>
      <p:sp>
        <p:nvSpPr>
          <p:cNvPr id="31" name="Content Placeholder 2"/>
          <p:cNvSpPr txBox="1">
            <a:spLocks/>
          </p:cNvSpPr>
          <p:nvPr/>
        </p:nvSpPr>
        <p:spPr bwMode="auto">
          <a:xfrm>
            <a:off x="1669369" y="1762632"/>
            <a:ext cx="9376002" cy="2127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scene3d>
              <a:camera prst="orthographicFront"/>
              <a:lightRig rig="harsh" dir="t"/>
            </a:scene3d>
            <a:sp3d extrusionH="57150" prstMaterial="matte">
              <a:bevelT w="63500" h="12700" prst="angle"/>
              <a:contourClr>
                <a:schemeClr val="bg1">
                  <a:lumMod val="65000"/>
                </a:schemeClr>
              </a:contourClr>
            </a:sp3d>
          </a:bodyPr>
          <a:lstStyle/>
          <a:p>
            <a:pPr lvl="0" algn="ctr" eaLnBrk="0" fontAlgn="base" hangingPunct="0">
              <a:lnSpc>
                <a:spcPct val="90000"/>
              </a:lnSpc>
              <a:spcAft>
                <a:spcPct val="0"/>
              </a:spcAft>
              <a:buClr>
                <a:schemeClr val="accent1"/>
              </a:buClr>
              <a:defRPr/>
            </a:pPr>
            <a:r>
              <a:rPr lang="sr-Latn-CS" sz="3600" b="1" dirty="0" smtClean="0">
                <a:ln w="0"/>
                <a:solidFill>
                  <a:schemeClr val="accent1"/>
                </a:solidFill>
                <a:effectLst>
                  <a:outerShdw blurRad="38100" dist="25400" dir="5400000" algn="ctr" rotWithShape="0">
                    <a:srgbClr val="6E747A">
                      <a:alpha val="43000"/>
                    </a:srgbClr>
                  </a:outerShdw>
                </a:effectLst>
              </a:rPr>
              <a:t>Promotion of</a:t>
            </a:r>
            <a:r>
              <a:rPr lang="en-GB" sz="3600" b="1" dirty="0" smtClean="0">
                <a:ln w="0"/>
                <a:solidFill>
                  <a:schemeClr val="accent1"/>
                </a:solidFill>
                <a:effectLst>
                  <a:outerShdw blurRad="38100" dist="25400" dir="5400000" algn="ctr" rotWithShape="0">
                    <a:srgbClr val="6E747A">
                      <a:alpha val="43000"/>
                    </a:srgbClr>
                  </a:outerShdw>
                </a:effectLst>
              </a:rPr>
              <a:t> </a:t>
            </a:r>
            <a:r>
              <a:rPr lang="sr-Latn-CS" sz="3600" b="1" dirty="0" smtClean="0">
                <a:ln w="0"/>
                <a:solidFill>
                  <a:schemeClr val="accent1"/>
                </a:solidFill>
                <a:effectLst>
                  <a:outerShdw blurRad="38100" dist="25400" dir="5400000" algn="ctr" rotWithShape="0">
                    <a:srgbClr val="6E747A">
                      <a:alpha val="43000"/>
                    </a:srgbClr>
                  </a:outerShdw>
                </a:effectLst>
              </a:rPr>
              <a:t>Active Employment Policy Measures</a:t>
            </a:r>
            <a:r>
              <a:rPr lang="en-GB" sz="3600" b="1" dirty="0" smtClean="0">
                <a:ln w="0"/>
                <a:solidFill>
                  <a:schemeClr val="accent1"/>
                </a:solidFill>
                <a:effectLst>
                  <a:outerShdw blurRad="38100" dist="25400" dir="5400000" algn="ctr" rotWithShape="0">
                    <a:srgbClr val="6E747A">
                      <a:alpha val="43000"/>
                    </a:srgbClr>
                  </a:outerShdw>
                </a:effectLst>
              </a:rPr>
              <a:t> – </a:t>
            </a:r>
            <a:r>
              <a:rPr lang="sr-Latn-CS" sz="3600" b="1" dirty="0" smtClean="0">
                <a:ln w="0"/>
                <a:solidFill>
                  <a:schemeClr val="accent1"/>
                </a:solidFill>
                <a:effectLst>
                  <a:outerShdw blurRad="38100" dist="25400" dir="5400000" algn="ctr" rotWithShape="0">
                    <a:srgbClr val="6E747A">
                      <a:alpha val="43000"/>
                    </a:srgbClr>
                  </a:outerShdw>
                </a:effectLst>
              </a:rPr>
              <a:t>Training, Vocational Training</a:t>
            </a:r>
            <a:r>
              <a:rPr lang="en-GB" sz="3600" b="1" dirty="0" smtClean="0">
                <a:ln w="0"/>
                <a:solidFill>
                  <a:schemeClr val="accent1"/>
                </a:solidFill>
                <a:effectLst>
                  <a:outerShdw blurRad="38100" dist="25400" dir="5400000" algn="ctr" rotWithShape="0">
                    <a:srgbClr val="6E747A">
                      <a:alpha val="43000"/>
                    </a:srgbClr>
                  </a:outerShdw>
                </a:effectLst>
              </a:rPr>
              <a:t> and </a:t>
            </a:r>
            <a:r>
              <a:rPr lang="sr-Latn-CS" sz="3600" b="1" dirty="0" smtClean="0">
                <a:ln w="0"/>
                <a:solidFill>
                  <a:schemeClr val="accent1"/>
                </a:solidFill>
                <a:effectLst>
                  <a:outerShdw blurRad="38100" dist="25400" dir="5400000" algn="ctr" rotWithShape="0">
                    <a:srgbClr val="6E747A">
                      <a:alpha val="43000"/>
                    </a:srgbClr>
                  </a:outerShdw>
                </a:effectLst>
              </a:rPr>
              <a:t>Further Training</a:t>
            </a:r>
            <a:r>
              <a:rPr lang="en-GB" sz="3600" b="1" dirty="0" smtClean="0">
                <a:ln w="0"/>
                <a:solidFill>
                  <a:schemeClr val="accent1"/>
                </a:solidFill>
                <a:effectLst>
                  <a:outerShdw blurRad="38100" dist="25400" dir="5400000" algn="ctr" rotWithShape="0">
                    <a:srgbClr val="6E747A">
                      <a:alpha val="43000"/>
                    </a:srgbClr>
                  </a:outerShdw>
                </a:effectLst>
              </a:rPr>
              <a:t> through </a:t>
            </a:r>
            <a:r>
              <a:rPr lang="sr-Latn-CS" sz="3600" b="1" dirty="0" smtClean="0">
                <a:ln w="0"/>
                <a:solidFill>
                  <a:schemeClr val="accent1"/>
                </a:solidFill>
                <a:effectLst>
                  <a:outerShdw blurRad="38100" dist="25400" dir="5400000" algn="ctr" rotWithShape="0">
                    <a:srgbClr val="6E747A">
                      <a:alpha val="43000"/>
                    </a:srgbClr>
                  </a:outerShdw>
                </a:effectLst>
              </a:rPr>
              <a:t>Various</a:t>
            </a:r>
            <a:r>
              <a:rPr lang="en-GB" sz="3600" b="1" dirty="0" smtClean="0">
                <a:ln w="0"/>
                <a:solidFill>
                  <a:schemeClr val="accent1"/>
                </a:solidFill>
                <a:effectLst>
                  <a:outerShdw blurRad="38100" dist="25400" dir="5400000" algn="ctr" rotWithShape="0">
                    <a:srgbClr val="6E747A">
                      <a:alpha val="43000"/>
                    </a:srgbClr>
                  </a:outerShdw>
                </a:effectLst>
              </a:rPr>
              <a:t> </a:t>
            </a:r>
            <a:r>
              <a:rPr lang="sr-Latn-CS" sz="3600" b="1" dirty="0" smtClean="0">
                <a:ln w="0"/>
                <a:solidFill>
                  <a:schemeClr val="accent1"/>
                </a:solidFill>
                <a:effectLst>
                  <a:outerShdw blurRad="38100" dist="25400" dir="5400000" algn="ctr" rotWithShape="0">
                    <a:srgbClr val="6E747A">
                      <a:alpha val="43000"/>
                    </a:srgbClr>
                  </a:outerShdw>
                </a:effectLst>
              </a:rPr>
              <a:t>Educational </a:t>
            </a:r>
            <a:r>
              <a:rPr lang="sr-Latn-CS" sz="3600" b="1" dirty="0" smtClean="0">
                <a:ln w="0"/>
                <a:solidFill>
                  <a:schemeClr val="accent1"/>
                </a:solidFill>
                <a:effectLst>
                  <a:outerShdw blurRad="38100" dist="25400" dir="5400000" algn="ctr" rotWithShape="0">
                    <a:srgbClr val="6E747A">
                      <a:alpha val="43000"/>
                    </a:srgbClr>
                  </a:outerShdw>
                </a:effectLst>
              </a:rPr>
              <a:t>Programmes</a:t>
            </a:r>
            <a:endParaRPr kumimoji="0" lang="sl-SI" sz="3500" b="1" i="0" u="none" strike="noStrike" kern="1200" cap="all"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endParaRPr>
          </a:p>
        </p:txBody>
      </p:sp>
    </p:spTree>
    <p:extLst>
      <p:ext uri="{BB962C8B-B14F-4D97-AF65-F5344CB8AC3E}">
        <p14:creationId xmlns:p14="http://schemas.microsoft.com/office/powerpoint/2010/main" xmlns="" val="196690713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014" y="1612696"/>
            <a:ext cx="10563171" cy="4882697"/>
          </a:xfrm>
        </p:spPr>
        <p:txBody>
          <a:bodyPr>
            <a:noAutofit/>
          </a:bodyPr>
          <a:lstStyle/>
          <a:p>
            <a:pPr marL="0" lvl="0" indent="0">
              <a:buNone/>
            </a:pPr>
            <a:r>
              <a:rPr lang="en-GB" sz="2600" b="1" dirty="0" smtClean="0"/>
              <a:t>Training for work with the employer </a:t>
            </a:r>
            <a:endParaRPr lang="en-GB" sz="2600" dirty="0" smtClean="0"/>
          </a:p>
          <a:p>
            <a:pPr lvl="0"/>
            <a:r>
              <a:rPr lang="en-GB" sz="2600" dirty="0" smtClean="0"/>
              <a:t>Measure is aimed at the labour integration of </a:t>
            </a:r>
            <a:r>
              <a:rPr lang="en-GB" sz="2600" dirty="0" smtClean="0"/>
              <a:t>long-term  </a:t>
            </a:r>
            <a:r>
              <a:rPr lang="en-GB" sz="2600" dirty="0" smtClean="0"/>
              <a:t>unemployed persons, i.e. disadvantaged persons in the labour market. </a:t>
            </a:r>
          </a:p>
          <a:p>
            <a:pPr lvl="0"/>
            <a:r>
              <a:rPr lang="en-GB" sz="2600" dirty="0" smtClean="0"/>
              <a:t>The main factor behind the reduced employability of those persons is the lack of professional knowledge and skills, as a consequence of prolonged unemployment.</a:t>
            </a:r>
          </a:p>
          <a:p>
            <a:pPr lvl="0"/>
            <a:r>
              <a:rPr lang="en-GB" sz="2600" dirty="0" smtClean="0"/>
              <a:t>Program contents that enable acquisition of missing knowledge and skills, and their application in a real work environment. </a:t>
            </a:r>
          </a:p>
          <a:p>
            <a:pPr lvl="0"/>
            <a:r>
              <a:rPr lang="en-GB" sz="2600" dirty="0" smtClean="0"/>
              <a:t>Training providers are private sector employers who have the appropriate  spatial, human and technical capacities.  </a:t>
            </a:r>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36895127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sz="2800" dirty="0" smtClean="0"/>
              <a:t>Employment Agency of Montenegro co-finances previous two measures in line with the Law on State Aid and Control, funding the earnings of candidates employed in the program.  </a:t>
            </a:r>
          </a:p>
          <a:p>
            <a:pPr lvl="0"/>
            <a:r>
              <a:rPr lang="en-GB" sz="2800" dirty="0" smtClean="0"/>
              <a:t>Programs are implemented with  the selected employers,  applying  the selection criteria set out in the competition published  in the media, by decision on the selection of providers made by the EAM Administrative Board ,at the proposal of the Selection Commission.</a:t>
            </a:r>
          </a:p>
          <a:p>
            <a:pPr lvl="0"/>
            <a:r>
              <a:rPr lang="en-GB" sz="2800" dirty="0" smtClean="0"/>
              <a:t>The costs of mentoring, </a:t>
            </a:r>
            <a:r>
              <a:rPr lang="sr-Latn-CS" sz="2800" dirty="0" smtClean="0"/>
              <a:t>production materials </a:t>
            </a:r>
            <a:r>
              <a:rPr lang="en-GB" sz="2800" dirty="0" smtClean="0"/>
              <a:t> and administrative costs are born by the employer.</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339557394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l-SI" sz="2800" dirty="0" smtClean="0"/>
              <a:t>Measures are included in the Employment Law after one-year successful pilot implementation, </a:t>
            </a:r>
          </a:p>
          <a:p>
            <a:pPr lvl="0"/>
            <a:r>
              <a:rPr lang="sl-SI" sz="2800" dirty="0" smtClean="0"/>
              <a:t>Evaluation was carried out by an external evaluator through the EU project.</a:t>
            </a:r>
          </a:p>
          <a:p>
            <a:pPr lvl="0"/>
            <a:r>
              <a:rPr lang="sr-Latn-CS" sz="2800" dirty="0" smtClean="0"/>
              <a:t>I</a:t>
            </a:r>
            <a:r>
              <a:rPr lang="en-US" sz="2800" dirty="0" smtClean="0"/>
              <a:t>n Montenegro</a:t>
            </a:r>
            <a:r>
              <a:rPr lang="sr-Latn-CS" sz="2800" dirty="0" smtClean="0"/>
              <a:t>,</a:t>
            </a:r>
            <a:r>
              <a:rPr lang="en-US" sz="2800" dirty="0" smtClean="0"/>
              <a:t> Ministry of Labor</a:t>
            </a:r>
            <a:r>
              <a:rPr lang="sr-Latn-CS" sz="2800" dirty="0" smtClean="0"/>
              <a:t> is responsible </a:t>
            </a:r>
            <a:r>
              <a:rPr lang="en-US" sz="2800" dirty="0" smtClean="0"/>
              <a:t>for evaluation</a:t>
            </a:r>
            <a:r>
              <a:rPr lang="sr-Latn-CS" sz="2800" dirty="0" smtClean="0"/>
              <a:t> </a:t>
            </a:r>
            <a:r>
              <a:rPr lang="en-US" sz="2800" dirty="0" smtClean="0"/>
              <a:t>of </a:t>
            </a:r>
            <a:r>
              <a:rPr lang="sr-Latn-CS" sz="2800" dirty="0" smtClean="0"/>
              <a:t>the </a:t>
            </a:r>
            <a:r>
              <a:rPr lang="en-US" sz="2800" dirty="0" smtClean="0"/>
              <a:t>active employment policy measures</a:t>
            </a:r>
            <a:r>
              <a:rPr lang="sl-SI" sz="2800" dirty="0" smtClean="0"/>
              <a:t>.</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12941174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buNone/>
            </a:pPr>
            <a:r>
              <a:rPr lang="en-GB" sz="2800" dirty="0" smtClean="0"/>
              <a:t>Employment Agency of Montenegro </a:t>
            </a:r>
          </a:p>
          <a:p>
            <a:r>
              <a:rPr lang="en-GB" sz="2800" dirty="0" smtClean="0"/>
              <a:t>defines operational goals,</a:t>
            </a:r>
          </a:p>
          <a:p>
            <a:pPr lvl="0"/>
            <a:r>
              <a:rPr lang="en-GB" sz="2800" dirty="0" smtClean="0"/>
              <a:t>monitors implementation of programs and compliance with a time frame,</a:t>
            </a:r>
          </a:p>
          <a:p>
            <a:pPr lvl="0"/>
            <a:r>
              <a:rPr lang="en-GB" sz="2800" dirty="0" smtClean="0"/>
              <a:t>performs financial and technical monitoring, through  direct examination and adoption of reports submitted by training providers,</a:t>
            </a:r>
          </a:p>
          <a:p>
            <a:pPr lvl="0"/>
            <a:r>
              <a:rPr lang="sr-Latn-CS" sz="2800" dirty="0" smtClean="0"/>
              <a:t>determines</a:t>
            </a:r>
            <a:r>
              <a:rPr lang="en-GB" sz="2800" dirty="0" smtClean="0"/>
              <a:t> the performance indicators, i.e. Indicators of results  through the indicators of the fulfilment of anticipated activities, and performance indicators  through indicators of the fulfilment of the objectives. </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7122094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490811" cy="4195481"/>
          </a:xfrm>
        </p:spPr>
        <p:txBody>
          <a:bodyPr>
            <a:normAutofit fontScale="85000" lnSpcReduction="20000"/>
          </a:bodyPr>
          <a:lstStyle/>
          <a:p>
            <a:pPr marL="0" lvl="0" indent="0">
              <a:buNone/>
            </a:pPr>
            <a:r>
              <a:rPr lang="en-GB" sz="2800" b="1" dirty="0" smtClean="0"/>
              <a:t>Program for professional training of university graduates, i.e. trainees from higher education</a:t>
            </a:r>
            <a:endParaRPr lang="en-GB" sz="2800" dirty="0" smtClean="0"/>
          </a:p>
          <a:p>
            <a:pPr lvl="0"/>
            <a:r>
              <a:rPr lang="en-GB" sz="2800" dirty="0" smtClean="0"/>
              <a:t>Is regulated by the separate Law,</a:t>
            </a:r>
          </a:p>
          <a:p>
            <a:pPr lvl="0"/>
            <a:r>
              <a:rPr lang="en-GB" sz="2800" dirty="0" smtClean="0"/>
              <a:t>Is realised through the Ministry of Education,</a:t>
            </a:r>
          </a:p>
          <a:p>
            <a:pPr lvl="0"/>
            <a:r>
              <a:rPr lang="en-GB" sz="2800" dirty="0" smtClean="0"/>
              <a:t>Is implemented </a:t>
            </a:r>
            <a:r>
              <a:rPr lang="sr-Latn-CS" sz="2800" dirty="0" smtClean="0"/>
              <a:t> </a:t>
            </a:r>
            <a:r>
              <a:rPr lang="en-GB" sz="2800" dirty="0" smtClean="0"/>
              <a:t>without signed </a:t>
            </a:r>
            <a:r>
              <a:rPr lang="en-GB" sz="2800" dirty="0" smtClean="0"/>
              <a:t>work contract,  </a:t>
            </a:r>
          </a:p>
          <a:p>
            <a:pPr lvl="0"/>
            <a:r>
              <a:rPr lang="en-GB" sz="2800" dirty="0" smtClean="0"/>
              <a:t>Payment to the trainees is made in the amount of 50% average net salary in Montenegro, on the monthly basis.</a:t>
            </a:r>
          </a:p>
          <a:p>
            <a:pPr lvl="0"/>
            <a:r>
              <a:rPr lang="en-GB" sz="2800" dirty="0" smtClean="0"/>
              <a:t>The role of the Employment Agency of Montenegro in this program is to provide professional and technical support to the employers and university-graduates, as well as an administrative monitoring during the Program implementation.  </a:t>
            </a:r>
          </a:p>
          <a:p>
            <a:pPr marL="0" indent="0">
              <a:buNone/>
            </a:pPr>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81485621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ormAutofit/>
          </a:bodyPr>
          <a:lstStyle/>
          <a:p>
            <a:pPr marL="0" indent="0" algn="ctr">
              <a:buNone/>
            </a:pPr>
            <a:endParaRPr lang="sl-SI" sz="4400" dirty="0" smtClean="0"/>
          </a:p>
          <a:p>
            <a:pPr marL="0" lvl="0" indent="0" algn="ctr" defTabSz="457200" fontAlgn="auto">
              <a:lnSpc>
                <a:spcPct val="100000"/>
              </a:lnSpc>
              <a:spcBef>
                <a:spcPts val="1000"/>
              </a:spcBef>
              <a:spcAft>
                <a:spcPts val="0"/>
              </a:spcAft>
              <a:buClr>
                <a:srgbClr val="1E5155">
                  <a:lumMod val="40000"/>
                  <a:lumOff val="60000"/>
                </a:srgbClr>
              </a:buClr>
              <a:buSzPct val="80000"/>
              <a:buNone/>
            </a:pPr>
            <a:r>
              <a:rPr lang="sl-SI" sz="3600" b="1" dirty="0" smtClean="0">
                <a:ln w="0"/>
                <a:solidFill>
                  <a:srgbClr val="B01513"/>
                </a:solidFill>
                <a:effectLst>
                  <a:outerShdw blurRad="38100" dist="38100" dir="2700000" algn="tl">
                    <a:srgbClr val="000000">
                      <a:alpha val="43137"/>
                    </a:srgbClr>
                  </a:outerShdw>
                </a:effectLst>
                <a:latin typeface="Century Gothic"/>
                <a:ea typeface="+mj-ea"/>
                <a:cs typeface="+mj-cs"/>
              </a:rPr>
              <a:t>Thank you!</a:t>
            </a:r>
          </a:p>
          <a:p>
            <a:pPr marL="0" lvl="0" indent="0" algn="ctr" defTabSz="457200" fontAlgn="auto">
              <a:lnSpc>
                <a:spcPct val="100000"/>
              </a:lnSpc>
              <a:spcBef>
                <a:spcPts val="1000"/>
              </a:spcBef>
              <a:spcAft>
                <a:spcPts val="0"/>
              </a:spcAft>
              <a:buClr>
                <a:srgbClr val="1E5155">
                  <a:lumMod val="40000"/>
                  <a:lumOff val="60000"/>
                </a:srgbClr>
              </a:buClr>
              <a:buSzPct val="80000"/>
              <a:buNone/>
            </a:pPr>
            <a:endParaRPr lang="sl-SI" sz="3600" b="1" dirty="0" smtClean="0">
              <a:ln w="0"/>
              <a:solidFill>
                <a:srgbClr val="B01513"/>
              </a:solidFill>
              <a:effectLst>
                <a:outerShdw blurRad="38100" dist="38100" dir="2700000" algn="tl">
                  <a:srgbClr val="000000">
                    <a:alpha val="43137"/>
                  </a:srgbClr>
                </a:outerShdw>
              </a:effectLst>
              <a:latin typeface="Century Gothic"/>
              <a:ea typeface="+mj-ea"/>
              <a:cs typeface="+mj-cs"/>
            </a:endParaRPr>
          </a:p>
          <a:p>
            <a:pPr marL="0" lvl="0" indent="0" algn="ctr" defTabSz="457200" fontAlgn="auto">
              <a:lnSpc>
                <a:spcPct val="100000"/>
              </a:lnSpc>
              <a:spcBef>
                <a:spcPts val="1000"/>
              </a:spcBef>
              <a:spcAft>
                <a:spcPts val="0"/>
              </a:spcAft>
              <a:buClr>
                <a:srgbClr val="1E5155">
                  <a:lumMod val="40000"/>
                  <a:lumOff val="60000"/>
                </a:srgbClr>
              </a:buClr>
              <a:buSzPct val="80000"/>
              <a:buNone/>
            </a:pPr>
            <a:r>
              <a:rPr lang="sl-SI" sz="3600" b="1" dirty="0" smtClean="0">
                <a:ln w="0"/>
                <a:solidFill>
                  <a:srgbClr val="B01513"/>
                </a:solidFill>
                <a:effectLst>
                  <a:outerShdw blurRad="38100" dist="38100" dir="2700000" algn="tl">
                    <a:srgbClr val="000000">
                      <a:alpha val="43137"/>
                    </a:srgbClr>
                  </a:outerShdw>
                </a:effectLst>
                <a:latin typeface="Century Gothic"/>
                <a:ea typeface="+mj-ea"/>
                <a:cs typeface="+mj-cs"/>
              </a:rPr>
              <a:t> Questions?</a:t>
            </a:r>
            <a:endParaRPr lang="en-US" sz="3600" b="1" dirty="0" smtClean="0">
              <a:ln w="0"/>
              <a:solidFill>
                <a:srgbClr val="B01513"/>
              </a:solidFill>
              <a:effectLst>
                <a:outerShdw blurRad="38100" dist="38100" dir="2700000" algn="tl">
                  <a:srgbClr val="000000">
                    <a:alpha val="43137"/>
                  </a:srgbClr>
                </a:outerShdw>
              </a:effectLst>
              <a:latin typeface="Century Gothic"/>
              <a:ea typeface="+mj-ea"/>
              <a:cs typeface="+mj-cs"/>
            </a:endParaRPr>
          </a:p>
          <a:p>
            <a:pPr marL="0" lvl="0" indent="0" algn="r" defTabSz="457200" fontAlgn="auto">
              <a:lnSpc>
                <a:spcPct val="100000"/>
              </a:lnSpc>
              <a:spcBef>
                <a:spcPts val="1000"/>
              </a:spcBef>
              <a:spcAft>
                <a:spcPts val="0"/>
              </a:spcAft>
              <a:buClr>
                <a:srgbClr val="1E5155">
                  <a:lumMod val="40000"/>
                  <a:lumOff val="60000"/>
                </a:srgbClr>
              </a:buClr>
              <a:buSzPct val="80000"/>
              <a:buNone/>
            </a:pPr>
            <a:r>
              <a:rPr lang="en-US" sz="2400" b="1" dirty="0" smtClean="0">
                <a:ln w="0"/>
                <a:solidFill>
                  <a:srgbClr val="B01513"/>
                </a:solidFill>
                <a:effectLst>
                  <a:outerShdw blurRad="38100" dist="38100" dir="2700000" algn="tl">
                    <a:srgbClr val="000000">
                      <a:alpha val="43137"/>
                    </a:srgbClr>
                  </a:outerShdw>
                </a:effectLst>
                <a:latin typeface="Century Gothic"/>
                <a:ea typeface="+mj-ea"/>
                <a:cs typeface="+mj-cs"/>
                <a:hlinkClick r:id="rId2"/>
              </a:rPr>
              <a:t>www.zzzcg.me</a:t>
            </a:r>
            <a:endParaRPr lang="en-US" sz="2400" b="1" dirty="0" smtClean="0">
              <a:ln w="0"/>
              <a:solidFill>
                <a:srgbClr val="B01513"/>
              </a:solidFill>
              <a:effectLst>
                <a:outerShdw blurRad="38100" dist="38100" dir="2700000" algn="tl">
                  <a:srgbClr val="000000">
                    <a:alpha val="43137"/>
                  </a:srgbClr>
                </a:outerShdw>
              </a:effectLst>
              <a:latin typeface="Century Gothic"/>
              <a:ea typeface="+mj-ea"/>
              <a:cs typeface="+mj-cs"/>
            </a:endParaRPr>
          </a:p>
          <a:p>
            <a:pPr marL="0" lvl="0" indent="0" algn="r" defTabSz="457200" fontAlgn="auto">
              <a:lnSpc>
                <a:spcPct val="100000"/>
              </a:lnSpc>
              <a:spcBef>
                <a:spcPts val="1000"/>
              </a:spcBef>
              <a:spcAft>
                <a:spcPts val="0"/>
              </a:spcAft>
              <a:buClr>
                <a:srgbClr val="1E5155">
                  <a:lumMod val="40000"/>
                  <a:lumOff val="60000"/>
                </a:srgbClr>
              </a:buClr>
              <a:buSzPct val="80000"/>
              <a:buNone/>
            </a:pPr>
            <a:r>
              <a:rPr lang="sr-Latn-CS" b="1" dirty="0" smtClean="0">
                <a:ln w="0"/>
                <a:solidFill>
                  <a:srgbClr val="B01513">
                    <a:lumMod val="60000"/>
                    <a:lumOff val="40000"/>
                  </a:srgbClr>
                </a:solidFill>
                <a:effectLst>
                  <a:outerShdw blurRad="38100" dist="38100" dir="2700000" algn="tl">
                    <a:srgbClr val="000000">
                      <a:alpha val="43137"/>
                    </a:srgbClr>
                  </a:outerShdw>
                </a:effectLst>
                <a:latin typeface="Century Gothic"/>
                <a:ea typeface="+mj-ea"/>
                <a:cs typeface="+mj-cs"/>
                <a:hlinkClick r:id="rId3"/>
              </a:rPr>
              <a:t>aleksandar.rakocevic@zzzcg.me</a:t>
            </a:r>
            <a:r>
              <a:rPr lang="sr-Latn-CS" b="1" dirty="0" smtClean="0">
                <a:ln w="0"/>
                <a:solidFill>
                  <a:srgbClr val="B01513">
                    <a:lumMod val="60000"/>
                    <a:lumOff val="40000"/>
                  </a:srgbClr>
                </a:solidFill>
                <a:effectLst>
                  <a:outerShdw blurRad="38100" dist="38100" dir="2700000" algn="tl">
                    <a:srgbClr val="000000">
                      <a:alpha val="43137"/>
                    </a:srgbClr>
                  </a:outerShdw>
                </a:effectLst>
                <a:latin typeface="Century Gothic"/>
                <a:ea typeface="+mj-ea"/>
                <a:cs typeface="+mj-cs"/>
              </a:rPr>
              <a:t> </a:t>
            </a:r>
            <a:endParaRPr lang="sr-Latn-CS" b="1" dirty="0" smtClean="0">
              <a:ln w="0"/>
              <a:solidFill>
                <a:srgbClr val="B01513">
                  <a:lumMod val="60000"/>
                  <a:lumOff val="40000"/>
                </a:srgbClr>
              </a:solidFill>
              <a:effectLst>
                <a:outerShdw blurRad="38100" dist="25400" dir="5400000" algn="ctr" rotWithShape="0">
                  <a:srgbClr val="6E747A">
                    <a:alpha val="43000"/>
                  </a:srgbClr>
                </a:outerShdw>
              </a:effectLst>
              <a:latin typeface="Century Gothic"/>
              <a:ea typeface="+mj-ea"/>
              <a:cs typeface="+mj-cs"/>
            </a:endParaRPr>
          </a:p>
          <a:p>
            <a:pPr marL="0" indent="0" algn="ctr">
              <a:buNone/>
            </a:pPr>
            <a:endParaRPr lang="sl-SI" sz="500" b="1" dirty="0" smtClean="0">
              <a:ln w="0"/>
              <a:solidFill>
                <a:schemeClr val="accent1"/>
              </a:solidFill>
              <a:effectLst>
                <a:outerShdw blurRad="38100" dist="25400" dir="5400000" algn="ctr" rotWithShape="0">
                  <a:srgbClr val="6E747A">
                    <a:alpha val="43000"/>
                  </a:srgbClr>
                </a:outerShdw>
              </a:effectLst>
            </a:endParaRPr>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4"/>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5"/>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28530737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z="2800" dirty="0" smtClean="0"/>
              <a:t>In Montenegro, different models of training and professional development of unemployed persons are defined by the Employment </a:t>
            </a:r>
            <a:r>
              <a:rPr lang="sr-Latn-CS" sz="2800" dirty="0" smtClean="0"/>
              <a:t>Law </a:t>
            </a:r>
            <a:r>
              <a:rPr lang="en-GB" sz="2800" dirty="0" smtClean="0"/>
              <a:t>through the Active Employment Policy Measures.</a:t>
            </a:r>
          </a:p>
          <a:p>
            <a:pPr marL="0" indent="0">
              <a:buNone/>
            </a:pPr>
            <a:endParaRPr lang="sl-SI" dirty="0"/>
          </a:p>
        </p:txBody>
      </p:sp>
      <p:grpSp>
        <p:nvGrpSpPr>
          <p:cNvPr id="13" name="Group 12"/>
          <p:cNvGrpSpPr/>
          <p:nvPr/>
        </p:nvGrpSpPr>
        <p:grpSpPr>
          <a:xfrm>
            <a:off x="152832" y="0"/>
            <a:ext cx="12039168" cy="1703839"/>
            <a:chOff x="152832" y="0"/>
            <a:chExt cx="12039168" cy="1703839"/>
          </a:xfrm>
        </p:grpSpPr>
        <p:grpSp>
          <p:nvGrpSpPr>
            <p:cNvPr id="14" name="Group 19"/>
            <p:cNvGrpSpPr/>
            <p:nvPr/>
          </p:nvGrpSpPr>
          <p:grpSpPr>
            <a:xfrm>
              <a:off x="152832" y="0"/>
              <a:ext cx="12039168" cy="1703839"/>
              <a:chOff x="152832" y="0"/>
              <a:chExt cx="12039168" cy="1703839"/>
            </a:xfrm>
          </p:grpSpPr>
          <p:pic>
            <p:nvPicPr>
              <p:cNvPr id="16" name="Picture 15"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7"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5" name="Rectangle 14"/>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47746817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2800" dirty="0" smtClean="0"/>
              <a:t>Active measures related to training, vocational training and other training programs are:</a:t>
            </a:r>
          </a:p>
          <a:p>
            <a:pPr lvl="0"/>
            <a:r>
              <a:rPr lang="en-GB" sz="2800" dirty="0" smtClean="0"/>
              <a:t>Adult education and </a:t>
            </a:r>
            <a:r>
              <a:rPr lang="sr-Latn-CS" sz="2800" dirty="0" smtClean="0"/>
              <a:t>training</a:t>
            </a:r>
            <a:r>
              <a:rPr lang="en-GB" sz="2800" dirty="0" smtClean="0"/>
              <a:t>,</a:t>
            </a:r>
          </a:p>
          <a:p>
            <a:pPr lvl="0"/>
            <a:r>
              <a:rPr lang="sr-Latn-CS" sz="2800" dirty="0" smtClean="0"/>
              <a:t>Training</a:t>
            </a:r>
            <a:r>
              <a:rPr lang="en-GB" sz="2800" dirty="0" smtClean="0"/>
              <a:t> for independent work and  </a:t>
            </a:r>
          </a:p>
          <a:p>
            <a:pPr lvl="0"/>
            <a:r>
              <a:rPr lang="en-GB" sz="2800" dirty="0" smtClean="0"/>
              <a:t>Training for work with </a:t>
            </a:r>
            <a:r>
              <a:rPr lang="en-GB" sz="2800" dirty="0" smtClean="0"/>
              <a:t>an </a:t>
            </a:r>
            <a:r>
              <a:rPr lang="en-GB" sz="2800" dirty="0" smtClean="0"/>
              <a:t>employer. </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31762330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2800" b="1" dirty="0" smtClean="0"/>
              <a:t>Adult education and training </a:t>
            </a:r>
            <a:endParaRPr lang="en-GB" sz="2800" dirty="0" smtClean="0"/>
          </a:p>
          <a:p>
            <a:pPr lvl="0"/>
            <a:r>
              <a:rPr lang="en-GB" sz="2800" dirty="0" smtClean="0"/>
              <a:t>Programs for acquiring professional qualifications</a:t>
            </a:r>
          </a:p>
          <a:p>
            <a:pPr lvl="0"/>
            <a:r>
              <a:rPr lang="en-GB" sz="2800" dirty="0" smtClean="0"/>
              <a:t> </a:t>
            </a:r>
            <a:r>
              <a:rPr lang="sr-Latn-CS" sz="2800" dirty="0" smtClean="0"/>
              <a:t>Programs</a:t>
            </a:r>
            <a:r>
              <a:rPr lang="en-GB" sz="2800" dirty="0" smtClean="0"/>
              <a:t> for acquiring key competences </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75950576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r-Latn-CS" sz="2800" dirty="0" smtClean="0"/>
              <a:t>Programs</a:t>
            </a:r>
            <a:r>
              <a:rPr lang="en-GB" sz="2800" dirty="0" smtClean="0"/>
              <a:t> are implemented for the </a:t>
            </a:r>
            <a:r>
              <a:rPr lang="sr-Latn-CS" sz="2800" dirty="0" smtClean="0"/>
              <a:t>labour</a:t>
            </a:r>
            <a:r>
              <a:rPr lang="en-GB" sz="2800" dirty="0" smtClean="0"/>
              <a:t> market, in order to increase </a:t>
            </a:r>
            <a:r>
              <a:rPr lang="en-GB" sz="2800" dirty="0" smtClean="0"/>
              <a:t>employability </a:t>
            </a:r>
            <a:r>
              <a:rPr lang="en-GB" sz="2800" dirty="0" smtClean="0"/>
              <a:t>and employment of </a:t>
            </a:r>
            <a:r>
              <a:rPr lang="sr-Latn-CS" sz="2800" dirty="0" smtClean="0"/>
              <a:t>job seekers,</a:t>
            </a:r>
            <a:r>
              <a:rPr lang="en-GB" sz="2800" dirty="0" smtClean="0"/>
              <a:t> </a:t>
            </a:r>
            <a:r>
              <a:rPr lang="en-GB" sz="2800" dirty="0" smtClean="0"/>
              <a:t>and to provide </a:t>
            </a:r>
            <a:r>
              <a:rPr lang="sr-Latn-CS" sz="2800" dirty="0" smtClean="0"/>
              <a:t>labour</a:t>
            </a:r>
            <a:r>
              <a:rPr lang="en-GB" sz="2800" dirty="0" smtClean="0"/>
              <a:t> force missing in the </a:t>
            </a:r>
            <a:r>
              <a:rPr lang="sr-Latn-CS" sz="2800" dirty="0" smtClean="0"/>
              <a:t>labour</a:t>
            </a:r>
            <a:r>
              <a:rPr lang="en-GB" sz="2800" dirty="0" smtClean="0"/>
              <a:t> market.</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70488765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2800" dirty="0" smtClean="0"/>
              <a:t>An analysis of the workforce deficit can be </a:t>
            </a:r>
            <a:r>
              <a:rPr lang="sr-Latn-CS" sz="2800" dirty="0" smtClean="0"/>
              <a:t>done</a:t>
            </a:r>
            <a:r>
              <a:rPr lang="en-GB" sz="2800" dirty="0" smtClean="0"/>
              <a:t> </a:t>
            </a:r>
            <a:r>
              <a:rPr lang="en-GB" sz="2800" dirty="0" smtClean="0"/>
              <a:t>in several ways:</a:t>
            </a:r>
          </a:p>
          <a:p>
            <a:pPr lvl="0"/>
            <a:r>
              <a:rPr lang="sr-Latn-CS" sz="2800" dirty="0" smtClean="0"/>
              <a:t>by</a:t>
            </a:r>
            <a:r>
              <a:rPr lang="en-GB" sz="2800" dirty="0" smtClean="0"/>
              <a:t> monitoring the advertised vacancies and their realisation, </a:t>
            </a:r>
          </a:p>
          <a:p>
            <a:pPr lvl="0"/>
            <a:r>
              <a:rPr lang="en-GB" sz="2800" dirty="0" smtClean="0"/>
              <a:t> by continuous surveys among employers,</a:t>
            </a:r>
          </a:p>
          <a:p>
            <a:pPr lvl="0"/>
            <a:r>
              <a:rPr lang="en-GB" sz="2800" dirty="0" smtClean="0"/>
              <a:t> by monitoring the employment of foreign workers, through issuing work permits for work of foreigners.</a:t>
            </a:r>
          </a:p>
          <a:p>
            <a:endParaRPr lang="sl-SI" dirty="0"/>
          </a:p>
        </p:txBody>
      </p:sp>
      <p:grpSp>
        <p:nvGrpSpPr>
          <p:cNvPr id="12" name="Group 11"/>
          <p:cNvGrpSpPr/>
          <p:nvPr/>
        </p:nvGrpSpPr>
        <p:grpSpPr>
          <a:xfrm>
            <a:off x="152832" y="0"/>
            <a:ext cx="12039168" cy="1703839"/>
            <a:chOff x="152832" y="0"/>
            <a:chExt cx="12039168" cy="1703839"/>
          </a:xfrm>
        </p:grpSpPr>
        <p:grpSp>
          <p:nvGrpSpPr>
            <p:cNvPr id="13" name="Group 19"/>
            <p:cNvGrpSpPr/>
            <p:nvPr/>
          </p:nvGrpSpPr>
          <p:grpSpPr>
            <a:xfrm>
              <a:off x="152832" y="0"/>
              <a:ext cx="12039168" cy="1703839"/>
              <a:chOff x="152832" y="0"/>
              <a:chExt cx="12039168" cy="1703839"/>
            </a:xfrm>
          </p:grpSpPr>
          <p:pic>
            <p:nvPicPr>
              <p:cNvPr id="15" name="Picture 14"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6"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4" name="Rectangle 13"/>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406368356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2800" dirty="0" smtClean="0"/>
              <a:t>An active measure is implemented   </a:t>
            </a:r>
          </a:p>
          <a:p>
            <a:r>
              <a:rPr lang="en-GB" sz="2800" dirty="0" smtClean="0"/>
              <a:t>by the selection of external providers – organisers of education/training,</a:t>
            </a:r>
          </a:p>
          <a:p>
            <a:pPr lvl="0"/>
            <a:r>
              <a:rPr lang="en-GB" sz="2800" dirty="0" smtClean="0"/>
              <a:t>by applying the selection criteria, set out in the competition published in  the media, </a:t>
            </a:r>
          </a:p>
          <a:p>
            <a:pPr lvl="0"/>
            <a:r>
              <a:rPr lang="sr-Latn-CS" sz="2800" dirty="0" smtClean="0"/>
              <a:t>by</a:t>
            </a:r>
            <a:r>
              <a:rPr lang="en-GB" sz="2800" dirty="0" smtClean="0"/>
              <a:t> decision on the selection of providers, made by the EAM Administrative Board at the proposal of the Selection Commission.  </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8789351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z="2800" dirty="0" smtClean="0"/>
              <a:t>Providers are licensed by the Ministry of Education</a:t>
            </a:r>
            <a:r>
              <a:rPr lang="sr-Latn-CS" sz="2800" dirty="0" smtClean="0"/>
              <a:t>.</a:t>
            </a:r>
            <a:endParaRPr lang="en-GB" sz="2800" dirty="0" smtClean="0"/>
          </a:p>
          <a:p>
            <a:pPr lvl="0"/>
            <a:r>
              <a:rPr lang="en-GB" sz="2800" dirty="0" smtClean="0"/>
              <a:t>Educational/training programs are nationally </a:t>
            </a:r>
            <a:r>
              <a:rPr lang="en-GB" sz="2800" dirty="0" smtClean="0"/>
              <a:t>valid, </a:t>
            </a:r>
            <a:r>
              <a:rPr lang="en-GB" sz="2800" dirty="0" smtClean="0"/>
              <a:t>adopted by the Centre for Vocational Education. </a:t>
            </a:r>
          </a:p>
          <a:p>
            <a:pPr lvl="0"/>
            <a:r>
              <a:rPr lang="en-GB" sz="2800" dirty="0" smtClean="0"/>
              <a:t>The programs are designed in a way that a part of the practical lessons is realized in the training centres and another part in the real working environment. </a:t>
            </a:r>
          </a:p>
          <a:p>
            <a:endParaRPr lang="sl-SI"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68349361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419" y="2145323"/>
            <a:ext cx="10467365" cy="4079630"/>
          </a:xfrm>
        </p:spPr>
        <p:txBody>
          <a:bodyPr>
            <a:normAutofit fontScale="77500" lnSpcReduction="20000"/>
          </a:bodyPr>
          <a:lstStyle/>
          <a:p>
            <a:pPr marL="0" lvl="0" indent="0">
              <a:buNone/>
            </a:pPr>
            <a:r>
              <a:rPr lang="en-GB" sz="3300" b="1" dirty="0" smtClean="0"/>
              <a:t>Training for independent work  </a:t>
            </a:r>
            <a:endParaRPr lang="en-GB" sz="3300" dirty="0" smtClean="0"/>
          </a:p>
          <a:p>
            <a:pPr lvl="0"/>
            <a:r>
              <a:rPr lang="en-GB" sz="3300" dirty="0" smtClean="0"/>
              <a:t>Measure is aimed at the labour integration of unemployed persons who do not have work experience  in the level of education. </a:t>
            </a:r>
          </a:p>
          <a:p>
            <a:pPr lvl="0"/>
            <a:r>
              <a:rPr lang="en-GB" sz="3300" dirty="0" smtClean="0"/>
              <a:t>The main factor of reduced adaptability of these persons to the labour market needs is the lack of knowledge and skills required for  independent work </a:t>
            </a:r>
          </a:p>
          <a:p>
            <a:pPr lvl="0"/>
            <a:r>
              <a:rPr lang="en-GB" sz="3300" dirty="0" smtClean="0"/>
              <a:t>Program contents and their application in a real work environment</a:t>
            </a:r>
          </a:p>
          <a:p>
            <a:pPr lvl="0"/>
            <a:r>
              <a:rPr lang="en-GB" sz="3300" dirty="0" smtClean="0"/>
              <a:t>Training providers are private sector employers who have the appropriate spatial, human and technical capacity.  </a:t>
            </a:r>
            <a:endParaRPr lang="en-GB" sz="3300" dirty="0"/>
          </a:p>
        </p:txBody>
      </p:sp>
      <p:grpSp>
        <p:nvGrpSpPr>
          <p:cNvPr id="10" name="Group 9"/>
          <p:cNvGrpSpPr/>
          <p:nvPr/>
        </p:nvGrpSpPr>
        <p:grpSpPr>
          <a:xfrm>
            <a:off x="152832" y="0"/>
            <a:ext cx="12039168" cy="1703839"/>
            <a:chOff x="152832" y="0"/>
            <a:chExt cx="12039168" cy="1703839"/>
          </a:xfrm>
        </p:grpSpPr>
        <p:grpSp>
          <p:nvGrpSpPr>
            <p:cNvPr id="11" name="Group 19"/>
            <p:cNvGrpSpPr/>
            <p:nvPr/>
          </p:nvGrpSpPr>
          <p:grpSpPr>
            <a:xfrm>
              <a:off x="152832" y="0"/>
              <a:ext cx="12039168" cy="1703839"/>
              <a:chOff x="152832" y="0"/>
              <a:chExt cx="12039168" cy="1703839"/>
            </a:xfrm>
          </p:grpSpPr>
          <p:pic>
            <p:nvPicPr>
              <p:cNvPr id="13" name="Picture 12" descr="F:\Animated-Flag-Montenegro.gif"/>
              <p:cNvPicPr>
                <a:picLocks noChangeAspect="1" noChangeArrowheads="1" noCrop="1"/>
              </p:cNvPicPr>
              <p:nvPr/>
            </p:nvPicPr>
            <p:blipFill>
              <a:blip r:embed="rId2"/>
              <a:srcRect/>
              <a:stretch>
                <a:fillRect/>
              </a:stretch>
            </p:blipFill>
            <p:spPr bwMode="auto">
              <a:xfrm>
                <a:off x="9695160" y="0"/>
                <a:ext cx="2496840" cy="1643970"/>
              </a:xfrm>
              <a:prstGeom prst="rect">
                <a:avLst/>
              </a:prstGeom>
              <a:noFill/>
              <a:ln w="9525">
                <a:noFill/>
                <a:miter lim="800000"/>
                <a:headEnd/>
                <a:tailEnd/>
              </a:ln>
            </p:spPr>
          </p:pic>
          <p:pic>
            <p:nvPicPr>
              <p:cNvPr id="14" name="Picture 7"/>
              <p:cNvPicPr>
                <a:picLocks noChangeAspect="1"/>
              </p:cNvPicPr>
              <p:nvPr/>
            </p:nvPicPr>
            <p:blipFill>
              <a:blip r:embed="rId3"/>
              <a:srcRect/>
              <a:stretch>
                <a:fillRect/>
              </a:stretch>
            </p:blipFill>
            <p:spPr bwMode="auto">
              <a:xfrm>
                <a:off x="152832" y="174170"/>
                <a:ext cx="1342253" cy="1529669"/>
              </a:xfrm>
              <a:prstGeom prst="rect">
                <a:avLst/>
              </a:prstGeom>
              <a:noFill/>
              <a:ln w="9525">
                <a:noFill/>
                <a:miter lim="800000"/>
                <a:headEnd/>
                <a:tailEnd/>
              </a:ln>
            </p:spPr>
          </p:pic>
        </p:grpSp>
        <p:sp>
          <p:nvSpPr>
            <p:cNvPr id="12" name="Rectangle 11"/>
            <p:cNvSpPr/>
            <p:nvPr/>
          </p:nvSpPr>
          <p:spPr>
            <a:xfrm>
              <a:off x="1686910" y="268042"/>
              <a:ext cx="7866993" cy="772006"/>
            </a:xfrm>
            <a:prstGeom prst="rect">
              <a:avLst/>
            </a:prstGeom>
          </p:spPr>
          <p:txBody>
            <a:bodyPr wrap="square">
              <a:spAutoFit/>
            </a:bodyPr>
            <a:lstStyle/>
            <a:p>
              <a:pPr lvl="0" algn="ctr">
                <a:lnSpc>
                  <a:spcPts val="5280"/>
                </a:lnSpc>
                <a:spcAft>
                  <a:spcPts val="1200"/>
                </a:spcAft>
              </a:pPr>
              <a:r>
                <a:rPr lang="sl-SI" sz="3500" b="1" dirty="0" smtClean="0">
                  <a:ln w="0"/>
                  <a:solidFill>
                    <a:schemeClr val="accent1"/>
                  </a:solidFill>
                  <a:effectLst>
                    <a:outerShdw blurRad="38100" dist="38100" dir="2700000" algn="tl">
                      <a:srgbClr val="000000">
                        <a:alpha val="43137"/>
                      </a:srgbClr>
                    </a:outerShdw>
                  </a:effectLst>
                </a:rPr>
                <a:t>Employment Agency </a:t>
              </a:r>
              <a:r>
                <a:rPr lang="sl-SI" sz="3500" b="1" dirty="0" smtClean="0">
                  <a:ln w="0"/>
                  <a:solidFill>
                    <a:schemeClr val="accent1"/>
                  </a:solidFill>
                  <a:effectLst>
                    <a:outerShdw blurRad="38100" dist="38100" dir="2700000" algn="tl">
                      <a:srgbClr val="000000">
                        <a:alpha val="43137"/>
                      </a:srgbClr>
                    </a:outerShdw>
                  </a:effectLst>
                </a:rPr>
                <a:t>of </a:t>
              </a:r>
              <a:r>
                <a:rPr lang="sl-SI" sz="3500" b="1" dirty="0" smtClean="0">
                  <a:ln w="0"/>
                  <a:solidFill>
                    <a:schemeClr val="accent1"/>
                  </a:solidFill>
                  <a:effectLst>
                    <a:outerShdw blurRad="38100" dist="38100" dir="2700000" algn="tl">
                      <a:srgbClr val="000000">
                        <a:alpha val="43137"/>
                      </a:srgbClr>
                    </a:outerShdw>
                  </a:effectLst>
                </a:rPr>
                <a:t>Montenegro</a:t>
              </a:r>
              <a:endParaRPr lang="sl-SI" sz="3500" b="1" dirty="0">
                <a:ln w="0"/>
                <a:solidFill>
                  <a:schemeClr val="accent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402066239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1">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emplate>Theme1</Template>
  <TotalTime>123</TotalTime>
  <Words>811</Words>
  <Application>Microsoft Office PowerPoint</Application>
  <PresentationFormat>Custom</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Aleksandar Rakocevic</dc:creator>
  <cp:lastModifiedBy>branka.rackovic</cp:lastModifiedBy>
  <cp:revision>28</cp:revision>
  <dcterms:created xsi:type="dcterms:W3CDTF">2018-09-17T08:13:42Z</dcterms:created>
  <dcterms:modified xsi:type="dcterms:W3CDTF">2018-09-18T11:56:01Z</dcterms:modified>
</cp:coreProperties>
</file>